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72" r:id="rId31"/>
    <p:sldId id="273" r:id="rId32"/>
    <p:sldId id="274" r:id="rId33"/>
    <p:sldId id="275" r:id="rId34"/>
  </p:sldIdLst>
  <p:sldSz cx="9906000" cy="6858000" type="A4"/>
  <p:notesSz cx="9906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7" autoAdjust="0"/>
  </p:normalViewPr>
  <p:slideViewPr>
    <p:cSldViewPr>
      <p:cViewPr varScale="1">
        <p:scale>
          <a:sx n="103" d="100"/>
          <a:sy n="103" d="100"/>
        </p:scale>
        <p:origin x="160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 Seungtaek" userId="8baa1814aca6cd2f" providerId="LiveId" clId="{D1BA0F52-3B81-4C54-B4BA-030E78AD7E66}"/>
    <pc:docChg chg="modSld">
      <pc:chgData name="Hong Seungtaek" userId="8baa1814aca6cd2f" providerId="LiveId" clId="{D1BA0F52-3B81-4C54-B4BA-030E78AD7E66}" dt="2023-01-10T04:43:37.556" v="2" actId="20577"/>
      <pc:docMkLst>
        <pc:docMk/>
      </pc:docMkLst>
      <pc:sldChg chg="modSp mod">
        <pc:chgData name="Hong Seungtaek" userId="8baa1814aca6cd2f" providerId="LiveId" clId="{D1BA0F52-3B81-4C54-B4BA-030E78AD7E66}" dt="2023-01-10T04:43:37.556" v="2" actId="20577"/>
        <pc:sldMkLst>
          <pc:docMk/>
          <pc:sldMk cId="0" sldId="273"/>
        </pc:sldMkLst>
        <pc:spChg chg="mod">
          <ac:chgData name="Hong Seungtaek" userId="8baa1814aca6cd2f" providerId="LiveId" clId="{D1BA0F52-3B81-4C54-B4BA-030E78AD7E66}" dt="2023-01-10T04:43:37.556" v="2" actId="20577"/>
          <ac:spMkLst>
            <pc:docMk/>
            <pc:sldMk cId="0" sldId="273"/>
            <ac:spMk id="15" creationId="{00000000-0000-0000-0000-000000000000}"/>
          </ac:spMkLst>
        </pc:spChg>
      </pc:sldChg>
      <pc:sldChg chg="modSp mod">
        <pc:chgData name="Hong Seungtaek" userId="8baa1814aca6cd2f" providerId="LiveId" clId="{D1BA0F52-3B81-4C54-B4BA-030E78AD7E66}" dt="2023-01-10T04:43:30.294" v="0" actId="20577"/>
        <pc:sldMkLst>
          <pc:docMk/>
          <pc:sldMk cId="1753194058" sldId="289"/>
        </pc:sldMkLst>
        <pc:spChg chg="mod">
          <ac:chgData name="Hong Seungtaek" userId="8baa1814aca6cd2f" providerId="LiveId" clId="{D1BA0F52-3B81-4C54-B4BA-030E78AD7E66}" dt="2023-01-10T04:43:30.294" v="0" actId="20577"/>
          <ac:spMkLst>
            <pc:docMk/>
            <pc:sldMk cId="1753194058" sldId="289"/>
            <ac:spMk id="5" creationId="{05948405-6227-5FC4-B7E4-D586B2E63A5C}"/>
          </ac:spMkLst>
        </pc:spChg>
      </pc:sldChg>
    </pc:docChg>
  </pc:docChgLst>
  <pc:docChgLst>
    <pc:chgData name="Seungtaek Hong" userId="8baa1814aca6cd2f" providerId="LiveId" clId="{A02F9FFD-C6C6-435D-9D68-D625628AE237}"/>
    <pc:docChg chg="modSld">
      <pc:chgData name="Seungtaek Hong" userId="8baa1814aca6cd2f" providerId="LiveId" clId="{A02F9FFD-C6C6-435D-9D68-D625628AE237}" dt="2023-09-01T07:04:56.142" v="1" actId="20577"/>
      <pc:docMkLst>
        <pc:docMk/>
      </pc:docMkLst>
      <pc:sldChg chg="modSp mod">
        <pc:chgData name="Seungtaek Hong" userId="8baa1814aca6cd2f" providerId="LiveId" clId="{A02F9FFD-C6C6-435D-9D68-D625628AE237}" dt="2023-09-01T07:04:56.142" v="1" actId="20577"/>
        <pc:sldMkLst>
          <pc:docMk/>
          <pc:sldMk cId="0" sldId="273"/>
        </pc:sldMkLst>
        <pc:spChg chg="mod">
          <ac:chgData name="Seungtaek Hong" userId="8baa1814aca6cd2f" providerId="LiveId" clId="{A02F9FFD-C6C6-435D-9D68-D625628AE237}" dt="2023-09-01T07:04:56.142" v="1" actId="20577"/>
          <ac:spMkLst>
            <pc:docMk/>
            <pc:sldMk cId="0" sldId="27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E8E2C-DC5F-43CD-A776-C1FCEB4D15E0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3537A-F85F-4305-8407-C2279E16F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0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5998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5783" y="451104"/>
            <a:ext cx="2061971" cy="382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252971"/>
            <a:ext cx="9906000" cy="605155"/>
          </a:xfrm>
          <a:custGeom>
            <a:avLst/>
            <a:gdLst/>
            <a:ahLst/>
            <a:cxnLst/>
            <a:rect l="l" t="t" r="r" b="b"/>
            <a:pathLst>
              <a:path w="9906000" h="605154">
                <a:moveTo>
                  <a:pt x="9906000" y="0"/>
                </a:moveTo>
                <a:lnTo>
                  <a:pt x="0" y="0"/>
                </a:lnTo>
                <a:lnTo>
                  <a:pt x="0" y="605027"/>
                </a:lnTo>
                <a:lnTo>
                  <a:pt x="9906000" y="605027"/>
                </a:lnTo>
                <a:lnTo>
                  <a:pt x="9906000" y="0"/>
                </a:lnTo>
                <a:close/>
              </a:path>
            </a:pathLst>
          </a:custGeom>
          <a:solidFill>
            <a:srgbClr val="2861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3152" y="697991"/>
            <a:ext cx="9741535" cy="0"/>
          </a:xfrm>
          <a:custGeom>
            <a:avLst/>
            <a:gdLst/>
            <a:ahLst/>
            <a:cxnLst/>
            <a:rect l="l" t="t" r="r" b="b"/>
            <a:pathLst>
              <a:path w="9741535">
                <a:moveTo>
                  <a:pt x="0" y="0"/>
                </a:moveTo>
                <a:lnTo>
                  <a:pt x="9741408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1456" y="6612635"/>
            <a:ext cx="1104899" cy="1813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ll-ui-eipt.azurewebsites.net/%23/" TargetMode="External"/><Relationship Id="rId2" Type="http://schemas.openxmlformats.org/officeDocument/2006/relationships/hyperlink" Target="https://midrangesizer.dell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ell.com/support/home/ko-kr/product-support/product/powervault-me5012/drive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2090" y="6486977"/>
            <a:ext cx="3108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Copyrightⓒ</a:t>
            </a:r>
            <a:r>
              <a:rPr sz="9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SCG Solutions</a:t>
            </a:r>
            <a:r>
              <a:rPr sz="9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Co.,</a:t>
            </a:r>
            <a:r>
              <a:rPr sz="9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Ltd.</a:t>
            </a:r>
            <a:r>
              <a:rPr sz="9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All</a:t>
            </a:r>
            <a:r>
              <a:rPr sz="9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Rights</a:t>
            </a:r>
            <a:r>
              <a:rPr sz="9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Malgun Gothic"/>
                <a:cs typeface="Malgun Gothic"/>
              </a:rPr>
              <a:t>Reserved.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444" y="2392046"/>
            <a:ext cx="5557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DellEMC</a:t>
            </a:r>
            <a:r>
              <a:rPr sz="3600" spc="-110" dirty="0"/>
              <a:t> </a:t>
            </a:r>
            <a:r>
              <a:rPr sz="3600" spc="-25" dirty="0" err="1"/>
              <a:t>PowerVault</a:t>
            </a:r>
            <a:r>
              <a:rPr sz="3600" spc="-135" dirty="0"/>
              <a:t> </a:t>
            </a:r>
            <a:r>
              <a:rPr sz="3600" spc="-25" dirty="0"/>
              <a:t>ME</a:t>
            </a:r>
            <a:r>
              <a:rPr lang="en-US" sz="3600" spc="-25" dirty="0"/>
              <a:t>5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0A603-C6C8-C78B-86ED-664FA08AD625}"/>
              </a:ext>
            </a:extLst>
          </p:cNvPr>
          <p:cNvSpPr txBox="1"/>
          <p:nvPr/>
        </p:nvSpPr>
        <p:spPr>
          <a:xfrm>
            <a:off x="7620000" y="51816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SCGS</a:t>
            </a:r>
            <a:r>
              <a:rPr lang="ko-KR" altLang="en-US" dirty="0"/>
              <a:t> </a:t>
            </a:r>
            <a:r>
              <a:rPr lang="en-US" altLang="ko-KR" dirty="0"/>
              <a:t>TS</a:t>
            </a:r>
            <a:r>
              <a:rPr lang="ko-KR" altLang="en-US" dirty="0"/>
              <a:t>팀</a:t>
            </a:r>
            <a:endParaRPr lang="en-US" altLang="ko-KR" dirty="0"/>
          </a:p>
          <a:p>
            <a:r>
              <a:rPr lang="en-US" altLang="ko-KR" dirty="0"/>
              <a:t>      Ver  1.0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48B8-F4F1-E87F-AD98-5E6B79F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A4A4778-CCC8-8DB1-9BF1-C704C2342DA6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알림 설정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05924-A561-AED1-6AD9-9218DCF1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90" y="1143000"/>
            <a:ext cx="6929473" cy="532874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CB13A9-6141-CAE5-0CA0-22372BB3437D}"/>
              </a:ext>
            </a:extLst>
          </p:cNvPr>
          <p:cNvSpPr/>
          <p:nvPr/>
        </p:nvSpPr>
        <p:spPr>
          <a:xfrm>
            <a:off x="1369398" y="5315528"/>
            <a:ext cx="94431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5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48B8-F4F1-E87F-AD98-5E6B79F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A4A4778-CCC8-8DB1-9BF1-C704C2342DA6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400" dirty="0" err="1">
                <a:latin typeface="Malgun Gothic"/>
                <a:cs typeface="Malgun Gothic"/>
              </a:rPr>
              <a:t>SupportAssist</a:t>
            </a:r>
            <a:r>
              <a:rPr lang="en-US" altLang="ko-KR" sz="140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구성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4C5AF-A7C0-1BB4-02C4-B9BC417D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1219200"/>
            <a:ext cx="5689501" cy="4662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E25E14-28A0-9A7B-A69B-715D8760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55" y="2987451"/>
            <a:ext cx="716907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6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491D-CD14-2EB6-70DA-7D989869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87E22-0045-4048-216F-CE5B7396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43313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05948405-6227-5FC4-B7E4-D586B2E63A5C}"/>
              </a:ext>
            </a:extLst>
          </p:cNvPr>
          <p:cNvSpPr txBox="1"/>
          <p:nvPr/>
        </p:nvSpPr>
        <p:spPr>
          <a:xfrm>
            <a:off x="240254" y="855919"/>
            <a:ext cx="9132346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i="1" dirty="0">
                <a:solidFill>
                  <a:srgbClr val="FF0000"/>
                </a:solidFill>
                <a:latin typeface="Malgun Gothic"/>
                <a:cs typeface="Malgun Gothic"/>
              </a:rPr>
              <a:t>스토리지 구성 </a:t>
            </a:r>
            <a:r>
              <a:rPr lang="ko-KR" altLang="en-US" sz="1400" dirty="0">
                <a:solidFill>
                  <a:srgbClr val="FF0000"/>
                </a:solidFill>
                <a:latin typeface="Malgun Gothic"/>
                <a:cs typeface="Malgun Gothic"/>
              </a:rPr>
              <a:t>과 연결 </a:t>
            </a:r>
            <a:r>
              <a:rPr lang="ko-KR" altLang="en-US" sz="1400" i="1" dirty="0">
                <a:solidFill>
                  <a:srgbClr val="FF0000"/>
                </a:solidFill>
                <a:latin typeface="Malgun Gothic"/>
                <a:cs typeface="Malgun Gothic"/>
              </a:rPr>
              <a:t>호스트 구성 </a:t>
            </a:r>
            <a:r>
              <a:rPr lang="ko-KR" altLang="en-US" sz="1400" dirty="0">
                <a:solidFill>
                  <a:srgbClr val="FF0000"/>
                </a:solidFill>
                <a:latin typeface="Malgun Gothic"/>
                <a:cs typeface="Malgun Gothic"/>
              </a:rPr>
              <a:t>은 구성 단계에서 진행하지 않고 넘어갑니다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solidFill>
                  <a:srgbClr val="FF0000"/>
                </a:solidFill>
                <a:latin typeface="Malgun Gothic"/>
                <a:cs typeface="Malgun Gothic"/>
              </a:rPr>
              <a:t>구성 단계에서 스토리지와 호스트 구성은 유저가 원하는 구성대로 작업하기 쉽지 않기 때문입니다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cs typeface="Malgun Gothic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Malgun Gothic"/>
                <a:cs typeface="Malgun Gothic"/>
              </a:rPr>
              <a:t>  </a:t>
            </a:r>
            <a:endParaRPr lang="en-US" altLang="ko-KR" sz="1400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78DCCB-5FC3-DEEE-60C3-B8F40FC5C171}"/>
              </a:ext>
            </a:extLst>
          </p:cNvPr>
          <p:cNvSpPr/>
          <p:nvPr/>
        </p:nvSpPr>
        <p:spPr>
          <a:xfrm>
            <a:off x="2514600" y="3999344"/>
            <a:ext cx="457200" cy="533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B30A9AFD-A227-C91E-1D1A-493E9FBA1475}"/>
              </a:ext>
            </a:extLst>
          </p:cNvPr>
          <p:cNvSpPr/>
          <p:nvPr/>
        </p:nvSpPr>
        <p:spPr>
          <a:xfrm>
            <a:off x="2523836" y="4517736"/>
            <a:ext cx="457200" cy="533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6BB823-8E96-26E9-7C52-98E9D18682B8}"/>
              </a:ext>
            </a:extLst>
          </p:cNvPr>
          <p:cNvSpPr/>
          <p:nvPr/>
        </p:nvSpPr>
        <p:spPr>
          <a:xfrm>
            <a:off x="2235200" y="5294744"/>
            <a:ext cx="1346200" cy="308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9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901C2-08C9-12EC-F42B-6D7F2AFC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1" y="1447800"/>
            <a:ext cx="9064257" cy="4872038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대시보드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723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볼륨을 구성하기 위한 저장소</a:t>
            </a:r>
            <a:r>
              <a:rPr lang="en-US" altLang="ko-KR" sz="1400" dirty="0">
                <a:latin typeface="Malgun Gothic"/>
                <a:cs typeface="Malgun Gothic"/>
              </a:rPr>
              <a:t>(</a:t>
            </a:r>
            <a:r>
              <a:rPr lang="ko-KR" altLang="en-US" sz="1400" dirty="0">
                <a:latin typeface="Malgun Gothic"/>
                <a:cs typeface="Malgun Gothic"/>
              </a:rPr>
              <a:t>풀</a:t>
            </a:r>
            <a:r>
              <a:rPr lang="en-US" altLang="ko-KR" sz="1400" dirty="0">
                <a:latin typeface="Malgun Gothic"/>
                <a:cs typeface="Malgun Gothic"/>
              </a:rPr>
              <a:t>) </a:t>
            </a:r>
            <a:r>
              <a:rPr lang="ko-KR" altLang="en-US" sz="1400" dirty="0">
                <a:latin typeface="Malgun Gothic"/>
                <a:cs typeface="Malgun Gothic"/>
              </a:rPr>
              <a:t>구성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04BA41-0E1C-A7A6-B2E5-35B2DD71C75D}"/>
              </a:ext>
            </a:extLst>
          </p:cNvPr>
          <p:cNvGrpSpPr/>
          <p:nvPr/>
        </p:nvGrpSpPr>
        <p:grpSpPr>
          <a:xfrm>
            <a:off x="422673" y="1219200"/>
            <a:ext cx="8035527" cy="5352710"/>
            <a:chOff x="203309" y="1119464"/>
            <a:chExt cx="8035527" cy="53527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399D86-5702-585E-5370-9F9A0693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254" y="1119464"/>
              <a:ext cx="7998582" cy="535271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134D9FD-DF18-0D31-F54B-93BF42546CF7}"/>
                </a:ext>
              </a:extLst>
            </p:cNvPr>
            <p:cNvSpPr/>
            <p:nvPr/>
          </p:nvSpPr>
          <p:spPr>
            <a:xfrm>
              <a:off x="203309" y="2441585"/>
              <a:ext cx="1143000" cy="2289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BC0590C-1A76-34C2-0C6B-834FF29F21E2}"/>
                </a:ext>
              </a:extLst>
            </p:cNvPr>
            <p:cNvSpPr/>
            <p:nvPr/>
          </p:nvSpPr>
          <p:spPr>
            <a:xfrm>
              <a:off x="315355" y="2760878"/>
              <a:ext cx="571337" cy="1832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35C78-F9EB-3CA2-046A-7ECF50E3B138}"/>
                </a:ext>
              </a:extLst>
            </p:cNvPr>
            <p:cNvSpPr/>
            <p:nvPr/>
          </p:nvSpPr>
          <p:spPr>
            <a:xfrm>
              <a:off x="1461654" y="3125122"/>
              <a:ext cx="571337" cy="1832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F3A80B-8371-2510-62CB-BEB32185AA44}"/>
                </a:ext>
              </a:extLst>
            </p:cNvPr>
            <p:cNvSpPr/>
            <p:nvPr/>
          </p:nvSpPr>
          <p:spPr>
            <a:xfrm>
              <a:off x="1600200" y="5297864"/>
              <a:ext cx="1357746" cy="3609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E20F32-1C2B-E8F6-B821-2651FF5DCA4A}"/>
                </a:ext>
              </a:extLst>
            </p:cNvPr>
            <p:cNvSpPr txBox="1"/>
            <p:nvPr/>
          </p:nvSpPr>
          <p:spPr>
            <a:xfrm>
              <a:off x="2590800" y="3040314"/>
              <a:ext cx="3733800" cy="536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ko-KR" altLang="en-US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저장소</a:t>
              </a:r>
              <a:r>
                <a:rPr lang="en-US" altLang="ko-KR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(</a:t>
              </a:r>
              <a:r>
                <a:rPr lang="ko-KR" altLang="en-US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풀</a:t>
              </a:r>
              <a:r>
                <a:rPr lang="en-US" altLang="ko-KR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)</a:t>
              </a:r>
              <a:r>
                <a:rPr lang="ko-KR" altLang="en-US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 유형은 </a:t>
              </a:r>
              <a:endParaRPr lang="en-US" altLang="ko-KR" sz="1400" b="1" dirty="0">
                <a:solidFill>
                  <a:srgbClr val="FF0000"/>
                </a:solidFill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ko-KR" altLang="en-US" sz="1400" b="1" dirty="0">
                  <a:solidFill>
                    <a:srgbClr val="FF0000"/>
                  </a:solidFill>
                  <a:latin typeface="Malgun Gothic"/>
                  <a:cs typeface="Malgun Gothic"/>
                </a:rPr>
                <a:t>대부분의 환경에서 권장되는 가상으로 선택</a:t>
              </a:r>
              <a:endParaRPr lang="en-US" altLang="ko-KR" sz="1400" b="1" dirty="0">
                <a:solidFill>
                  <a:srgbClr val="FF0000"/>
                </a:solidFill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98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디스크 그룹 추가</a:t>
            </a:r>
            <a:endParaRPr lang="en-US" altLang="ko-KR" sz="14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400" dirty="0">
                <a:latin typeface="Malgun Gothic"/>
                <a:cs typeface="Malgun Gothic"/>
              </a:rPr>
              <a:t>Raid Level </a:t>
            </a:r>
            <a:r>
              <a:rPr lang="ko-KR" altLang="en-US" sz="1400" dirty="0">
                <a:latin typeface="Malgun Gothic"/>
                <a:cs typeface="Malgun Gothic"/>
              </a:rPr>
              <a:t>선택 </a:t>
            </a:r>
            <a:r>
              <a:rPr lang="en-US" altLang="ko-KR" sz="1400" dirty="0">
                <a:latin typeface="Malgun Gothic"/>
                <a:cs typeface="Malgun Gothic"/>
              </a:rPr>
              <a:t>– </a:t>
            </a:r>
            <a:r>
              <a:rPr lang="ko-KR" altLang="en-US" sz="1400" dirty="0">
                <a:latin typeface="Malgun Gothic"/>
                <a:cs typeface="Malgun Gothic"/>
              </a:rPr>
              <a:t>사용할 디스크 체크 </a:t>
            </a:r>
            <a:r>
              <a:rPr lang="en-US" altLang="ko-KR" sz="1400" dirty="0">
                <a:latin typeface="Malgun Gothic"/>
                <a:cs typeface="Malgun Gothic"/>
              </a:rPr>
              <a:t>– </a:t>
            </a:r>
            <a:r>
              <a:rPr lang="ko-KR" altLang="en-US" sz="1400" dirty="0">
                <a:latin typeface="Malgun Gothic"/>
                <a:cs typeface="Malgun Gothic"/>
              </a:rPr>
              <a:t>요약에서 정보 확인 </a:t>
            </a:r>
            <a:r>
              <a:rPr lang="en-US" altLang="ko-KR" sz="1400" dirty="0">
                <a:latin typeface="Malgun Gothic"/>
                <a:cs typeface="Malgun Gothic"/>
              </a:rPr>
              <a:t>– </a:t>
            </a:r>
            <a:r>
              <a:rPr lang="ko-KR" altLang="en-US" sz="1400" dirty="0">
                <a:latin typeface="Malgun Gothic"/>
                <a:cs typeface="Malgun Gothic"/>
              </a:rPr>
              <a:t>디스크 그룹 추가 순으로 진행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536CD1-52AE-B3AE-57B5-A0C688433DD7}"/>
              </a:ext>
            </a:extLst>
          </p:cNvPr>
          <p:cNvGrpSpPr/>
          <p:nvPr/>
        </p:nvGrpSpPr>
        <p:grpSpPr>
          <a:xfrm>
            <a:off x="240254" y="1676400"/>
            <a:ext cx="5570220" cy="3276600"/>
            <a:chOff x="240254" y="1339042"/>
            <a:chExt cx="5570220" cy="3276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EB04AD-CE0B-6997-E847-4A9870A33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254" y="1339042"/>
              <a:ext cx="5570220" cy="327660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6215C54-F21A-2BF8-2C92-C14D60DC8E2D}"/>
                </a:ext>
              </a:extLst>
            </p:cNvPr>
            <p:cNvSpPr/>
            <p:nvPr/>
          </p:nvSpPr>
          <p:spPr>
            <a:xfrm>
              <a:off x="381000" y="2140297"/>
              <a:ext cx="1371600" cy="146627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B7FBD9B-2ABF-2BD1-AB19-800DDA49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46" y="1981200"/>
            <a:ext cx="7681109" cy="44958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0B6461-D3F6-EA95-5639-1F57AA516FE9}"/>
              </a:ext>
            </a:extLst>
          </p:cNvPr>
          <p:cNvSpPr/>
          <p:nvPr/>
        </p:nvSpPr>
        <p:spPr>
          <a:xfrm>
            <a:off x="7239000" y="2514600"/>
            <a:ext cx="1828800" cy="3410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3E4B3-0EFC-CECA-B6CB-A78B40833F5B}"/>
              </a:ext>
            </a:extLst>
          </p:cNvPr>
          <p:cNvSpPr txBox="1"/>
          <p:nvPr/>
        </p:nvSpPr>
        <p:spPr>
          <a:xfrm>
            <a:off x="6777467" y="1978556"/>
            <a:ext cx="2937734" cy="536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요약 탭에서 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오버헤드 및 사용가능 용량 확인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0FA8FC4-3B19-7EA6-61E7-B052FC780BBD}"/>
              </a:ext>
            </a:extLst>
          </p:cNvPr>
          <p:cNvSpPr/>
          <p:nvPr/>
        </p:nvSpPr>
        <p:spPr>
          <a:xfrm>
            <a:off x="2209800" y="5925128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8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구성된 디스크 그룹 확인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6464F-DA3F-1466-A704-269F9F43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19200"/>
            <a:ext cx="8115300" cy="49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볼륨 구성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F8EDD-67B2-FC83-E577-B2D68FAE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8077200" cy="526984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6FE95F-187A-B80D-9975-FDB304463A85}"/>
              </a:ext>
            </a:extLst>
          </p:cNvPr>
          <p:cNvSpPr/>
          <p:nvPr/>
        </p:nvSpPr>
        <p:spPr>
          <a:xfrm>
            <a:off x="762000" y="1951180"/>
            <a:ext cx="1143000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007B59-677E-2FD8-DD90-1DDDAA8E6112}"/>
              </a:ext>
            </a:extLst>
          </p:cNvPr>
          <p:cNvSpPr/>
          <p:nvPr/>
        </p:nvSpPr>
        <p:spPr>
          <a:xfrm>
            <a:off x="835889" y="2236950"/>
            <a:ext cx="535711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527AB5-F5C4-BF60-9468-DE68A38D9C2E}"/>
              </a:ext>
            </a:extLst>
          </p:cNvPr>
          <p:cNvSpPr/>
          <p:nvPr/>
        </p:nvSpPr>
        <p:spPr>
          <a:xfrm>
            <a:off x="3362036" y="5428673"/>
            <a:ext cx="914400" cy="3430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볼륨 구성에 필요한 이름 및 용량 설정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8AD99A-F47B-2238-476F-702B9C0F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26528"/>
            <a:ext cx="6503582" cy="539217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32A898-04DE-A06B-A0EB-2F1212F19C35}"/>
              </a:ext>
            </a:extLst>
          </p:cNvPr>
          <p:cNvSpPr/>
          <p:nvPr/>
        </p:nvSpPr>
        <p:spPr>
          <a:xfrm>
            <a:off x="609600" y="4419600"/>
            <a:ext cx="4876800" cy="1066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6FEE7D-5C86-FFB2-9FB2-89F80304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99" y="1201090"/>
            <a:ext cx="5998190" cy="26006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28D1A3-3A0D-0F65-D26E-2E06EB00D751}"/>
              </a:ext>
            </a:extLst>
          </p:cNvPr>
          <p:cNvCxnSpPr>
            <a:cxnSpLocks/>
          </p:cNvCxnSpPr>
          <p:nvPr/>
        </p:nvCxnSpPr>
        <p:spPr>
          <a:xfrm flipV="1">
            <a:off x="4724400" y="3581400"/>
            <a:ext cx="533400" cy="69427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DE0B67-477B-3E34-AF9B-2F34D9090CC4}"/>
              </a:ext>
            </a:extLst>
          </p:cNvPr>
          <p:cNvSpPr/>
          <p:nvPr/>
        </p:nvSpPr>
        <p:spPr>
          <a:xfrm>
            <a:off x="3710738" y="2561547"/>
            <a:ext cx="5867400" cy="770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07E0E-8E1D-6526-AA18-A7CDED3EC3DB}"/>
              </a:ext>
            </a:extLst>
          </p:cNvPr>
          <p:cNvSpPr txBox="1"/>
          <p:nvPr/>
        </p:nvSpPr>
        <p:spPr>
          <a:xfrm>
            <a:off x="5862946" y="3509384"/>
            <a:ext cx="2495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추가된 볼륨 확인 후 계속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972BE-856A-9E1B-04CC-76058633E78E}"/>
              </a:ext>
            </a:extLst>
          </p:cNvPr>
          <p:cNvSpPr/>
          <p:nvPr/>
        </p:nvSpPr>
        <p:spPr>
          <a:xfrm>
            <a:off x="3701407" y="3420520"/>
            <a:ext cx="590244" cy="313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6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호스트에 볼륨 연결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02BE1-9AAB-DA65-F11C-96DA6FB5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600200"/>
            <a:ext cx="6142549" cy="275435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D188B74-893D-B49A-48F5-4B934AFF7D85}"/>
              </a:ext>
            </a:extLst>
          </p:cNvPr>
          <p:cNvSpPr/>
          <p:nvPr/>
        </p:nvSpPr>
        <p:spPr>
          <a:xfrm>
            <a:off x="377828" y="2782685"/>
            <a:ext cx="4194172" cy="685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5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" y="697991"/>
            <a:ext cx="9741535" cy="0"/>
          </a:xfrm>
          <a:custGeom>
            <a:avLst/>
            <a:gdLst/>
            <a:ahLst/>
            <a:cxnLst/>
            <a:rect l="l" t="t" r="r" b="b"/>
            <a:pathLst>
              <a:path w="9741535">
                <a:moveTo>
                  <a:pt x="0" y="0"/>
                </a:moveTo>
                <a:lnTo>
                  <a:pt x="9741408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6612635"/>
            <a:ext cx="1104899" cy="1813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803" y="834294"/>
            <a:ext cx="7699375" cy="13401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00" b="0" dirty="0" err="1">
                <a:solidFill>
                  <a:srgbClr val="767070"/>
                </a:solidFill>
                <a:latin typeface="Arial"/>
                <a:cs typeface="Arial"/>
              </a:rPr>
              <a:t>DellEMC</a:t>
            </a:r>
            <a:r>
              <a:rPr sz="4300" b="0" spc="-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br>
              <a:rPr lang="en-US" sz="4300" b="0" spc="-80" dirty="0">
                <a:solidFill>
                  <a:srgbClr val="767070"/>
                </a:solidFill>
                <a:latin typeface="Arial"/>
                <a:cs typeface="Arial"/>
              </a:rPr>
            </a:br>
            <a:r>
              <a:rPr sz="4300" b="0" spc="-10" dirty="0" err="1">
                <a:solidFill>
                  <a:srgbClr val="767070"/>
                </a:solidFill>
                <a:latin typeface="Arial"/>
                <a:cs typeface="Arial"/>
              </a:rPr>
              <a:t>PowerVault</a:t>
            </a:r>
            <a:r>
              <a:rPr sz="4300" b="0" spc="-9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4300" b="0" dirty="0">
                <a:solidFill>
                  <a:srgbClr val="767070"/>
                </a:solidFill>
                <a:latin typeface="Arial"/>
                <a:cs typeface="Arial"/>
              </a:rPr>
              <a:t>ME</a:t>
            </a:r>
            <a:r>
              <a:rPr lang="en-US" sz="4300" b="0" dirty="0">
                <a:solidFill>
                  <a:srgbClr val="767070"/>
                </a:solidFill>
                <a:latin typeface="Arial"/>
                <a:cs typeface="Arial"/>
              </a:rPr>
              <a:t>5</a:t>
            </a:r>
            <a:r>
              <a:rPr sz="4300" b="0" spc="229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4300" b="0" spc="-25" dirty="0">
                <a:solidFill>
                  <a:srgbClr val="767070"/>
                </a:solidFill>
                <a:latin typeface="Malgun Gothic"/>
                <a:cs typeface="Malgun Gothic"/>
              </a:rPr>
              <a:t>구성</a:t>
            </a:r>
            <a:endParaRPr sz="4300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278379"/>
            <a:ext cx="4623815" cy="8412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0" y="4177284"/>
            <a:ext cx="4622291" cy="2161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3215640"/>
            <a:ext cx="4622291" cy="8976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호스트 생성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06E412-335F-EC8B-6354-BEBE82F3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5" y="1219200"/>
            <a:ext cx="5546186" cy="4953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BFEF4B-913E-10B0-99C6-6C54745D511E}"/>
              </a:ext>
            </a:extLst>
          </p:cNvPr>
          <p:cNvSpPr/>
          <p:nvPr/>
        </p:nvSpPr>
        <p:spPr>
          <a:xfrm>
            <a:off x="457200" y="2736324"/>
            <a:ext cx="3733800" cy="2666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26DE1E-219B-4425-72EF-5720E23F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49" y="1332115"/>
            <a:ext cx="5016551" cy="510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9DD8D2-A406-7678-A551-286FD39BCE7D}"/>
              </a:ext>
            </a:extLst>
          </p:cNvPr>
          <p:cNvSpPr/>
          <p:nvPr/>
        </p:nvSpPr>
        <p:spPr>
          <a:xfrm>
            <a:off x="4800600" y="3962400"/>
            <a:ext cx="3048000" cy="20396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3AE4E-4311-EB68-10BB-6B44FD68157D}"/>
              </a:ext>
            </a:extLst>
          </p:cNvPr>
          <p:cNvSpPr txBox="1"/>
          <p:nvPr/>
        </p:nvSpPr>
        <p:spPr>
          <a:xfrm>
            <a:off x="6475188" y="6114996"/>
            <a:ext cx="3655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추가된 호스트 확인 후 계속 진행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99CA0-B57B-53EC-7D75-E27313A1751F}"/>
              </a:ext>
            </a:extLst>
          </p:cNvPr>
          <p:cNvSpPr txBox="1"/>
          <p:nvPr/>
        </p:nvSpPr>
        <p:spPr>
          <a:xfrm>
            <a:off x="1681744" y="2076637"/>
            <a:ext cx="3118856" cy="536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연결할 호스트 이름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검색된 </a:t>
            </a:r>
            <a:r>
              <a:rPr lang="en-US" altLang="ko-KR" sz="1400" b="1" dirty="0">
                <a:solidFill>
                  <a:srgbClr val="FF0000"/>
                </a:solidFill>
                <a:latin typeface="Malgun Gothic"/>
                <a:cs typeface="Malgun Gothic"/>
              </a:rPr>
              <a:t>HBA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  <a:latin typeface="Malgun Gothic"/>
                <a:cs typeface="Malgun Gothic"/>
              </a:rPr>
              <a:t>WWN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별칭 작성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947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볼륨 정보 및 연결 호스트 확인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6F4C9-FA45-58AC-56EC-FC25C950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310344"/>
            <a:ext cx="8455237" cy="367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710A4-568D-A7D4-9554-1390B096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967159"/>
            <a:ext cx="4831646" cy="24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호스트에 연결된 볼륨 확인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638BC1-C76D-90D3-7BB6-B4DA2BA749BB}"/>
              </a:ext>
            </a:extLst>
          </p:cNvPr>
          <p:cNvGrpSpPr/>
          <p:nvPr/>
        </p:nvGrpSpPr>
        <p:grpSpPr>
          <a:xfrm>
            <a:off x="152400" y="1447800"/>
            <a:ext cx="8487611" cy="4782881"/>
            <a:chOff x="193601" y="1219200"/>
            <a:chExt cx="6740030" cy="34959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C30C3F-0B47-D3F5-28C2-7A347C3C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58" y="1219200"/>
              <a:ext cx="6707373" cy="3495964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7878BA-71BA-EE08-F49A-39E2909E615F}"/>
                </a:ext>
              </a:extLst>
            </p:cNvPr>
            <p:cNvSpPr/>
            <p:nvPr/>
          </p:nvSpPr>
          <p:spPr>
            <a:xfrm>
              <a:off x="193601" y="1828800"/>
              <a:ext cx="1025599" cy="2289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03B84D-BCF4-38D0-6A24-5E79543D17C1}"/>
                </a:ext>
              </a:extLst>
            </p:cNvPr>
            <p:cNvSpPr/>
            <p:nvPr/>
          </p:nvSpPr>
          <p:spPr>
            <a:xfrm>
              <a:off x="240255" y="2299101"/>
              <a:ext cx="597946" cy="2289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AD6E100-B1D2-E6DB-7A81-57A9E2CA994A}"/>
                </a:ext>
              </a:extLst>
            </p:cNvPr>
            <p:cNvSpPr/>
            <p:nvPr/>
          </p:nvSpPr>
          <p:spPr>
            <a:xfrm>
              <a:off x="6458338" y="4211214"/>
              <a:ext cx="304800" cy="2289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7583FA-5263-85BE-4DC5-440A0701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88" y="970373"/>
            <a:ext cx="5936854" cy="362197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FE90A21-3873-6B2C-19C3-4DDD3D563FB1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3581400"/>
            <a:ext cx="918197" cy="182880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D52F557-B594-96E7-5294-FFF8756C9554}"/>
              </a:ext>
            </a:extLst>
          </p:cNvPr>
          <p:cNvSpPr/>
          <p:nvPr/>
        </p:nvSpPr>
        <p:spPr>
          <a:xfrm>
            <a:off x="4495800" y="1384012"/>
            <a:ext cx="752984" cy="3131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스페어 디스크 추가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E8151A-7B65-A49D-E53D-E1B71426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84504"/>
            <a:ext cx="7435373" cy="456479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4A561C-B094-BE4F-7878-39E1698CE5F7}"/>
              </a:ext>
            </a:extLst>
          </p:cNvPr>
          <p:cNvSpPr/>
          <p:nvPr/>
        </p:nvSpPr>
        <p:spPr>
          <a:xfrm>
            <a:off x="199820" y="2474495"/>
            <a:ext cx="1143000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CE655F-7FE0-1157-224A-E11125214C65}"/>
              </a:ext>
            </a:extLst>
          </p:cNvPr>
          <p:cNvSpPr/>
          <p:nvPr/>
        </p:nvSpPr>
        <p:spPr>
          <a:xfrm>
            <a:off x="273709" y="2760265"/>
            <a:ext cx="535711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67FC20-455E-FFDD-32BB-BB017CCE838B}"/>
              </a:ext>
            </a:extLst>
          </p:cNvPr>
          <p:cNvSpPr/>
          <p:nvPr/>
        </p:nvSpPr>
        <p:spPr>
          <a:xfrm>
            <a:off x="1561324" y="4875235"/>
            <a:ext cx="1039091" cy="3430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D2D4A4-F276-1366-3C08-17230823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131997"/>
            <a:ext cx="4402295" cy="34317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6B444-5519-BF9E-0D01-7AB57CB8376C}"/>
              </a:ext>
            </a:extLst>
          </p:cNvPr>
          <p:cNvSpPr/>
          <p:nvPr/>
        </p:nvSpPr>
        <p:spPr>
          <a:xfrm>
            <a:off x="3241873" y="4057884"/>
            <a:ext cx="1120700" cy="3430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679D65-D6A5-0861-3B9D-778CA173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94" y="4492816"/>
            <a:ext cx="5791200" cy="2161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0DFB71-3C4F-5804-08E7-681465E5C7A9}"/>
              </a:ext>
            </a:extLst>
          </p:cNvPr>
          <p:cNvSpPr/>
          <p:nvPr/>
        </p:nvSpPr>
        <p:spPr>
          <a:xfrm>
            <a:off x="3663426" y="5734839"/>
            <a:ext cx="5632973" cy="8838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6FD5D-E4AF-DE09-A684-30F9025704CD}"/>
              </a:ext>
            </a:extLst>
          </p:cNvPr>
          <p:cNvSpPr txBox="1"/>
          <p:nvPr/>
        </p:nvSpPr>
        <p:spPr>
          <a:xfrm>
            <a:off x="6250353" y="5173336"/>
            <a:ext cx="2456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추가된 스페어 디스크 확인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781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시스템 로그 확인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362D9-56C7-97E6-4844-61881CA6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19200"/>
            <a:ext cx="7665078" cy="489680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BEB952-BE69-425E-12F5-8ADF68C247C7}"/>
              </a:ext>
            </a:extLst>
          </p:cNvPr>
          <p:cNvSpPr/>
          <p:nvPr/>
        </p:nvSpPr>
        <p:spPr>
          <a:xfrm>
            <a:off x="4495800" y="1828800"/>
            <a:ext cx="609600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EB59F2-7F69-4DFD-BB3A-17896B49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98" y="2686486"/>
            <a:ext cx="6837648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827C27-394E-B9BC-9EB1-120C67C8D585}"/>
              </a:ext>
            </a:extLst>
          </p:cNvPr>
          <p:cNvSpPr/>
          <p:nvPr/>
        </p:nvSpPr>
        <p:spPr>
          <a:xfrm>
            <a:off x="2976495" y="3553145"/>
            <a:ext cx="3243912" cy="3330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D070F-3A56-18BE-DF05-80EC1509B26F}"/>
              </a:ext>
            </a:extLst>
          </p:cNvPr>
          <p:cNvSpPr txBox="1"/>
          <p:nvPr/>
        </p:nvSpPr>
        <p:spPr>
          <a:xfrm>
            <a:off x="6477000" y="3578423"/>
            <a:ext cx="289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각 탭에서 발생된 로그 확인 가능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713D275-D4A4-8D71-E428-DB213E834738}"/>
              </a:ext>
            </a:extLst>
          </p:cNvPr>
          <p:cNvSpPr/>
          <p:nvPr/>
        </p:nvSpPr>
        <p:spPr>
          <a:xfrm>
            <a:off x="240254" y="1656747"/>
            <a:ext cx="11313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5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저장소</a:t>
            </a:r>
            <a:r>
              <a:rPr lang="en-US" altLang="ko-KR" sz="1400" dirty="0">
                <a:latin typeface="Malgun Gothic"/>
                <a:cs typeface="Malgun Gothic"/>
              </a:rPr>
              <a:t>(</a:t>
            </a:r>
            <a:r>
              <a:rPr lang="ko-KR" altLang="en-US" sz="1400" dirty="0">
                <a:latin typeface="Malgun Gothic"/>
                <a:cs typeface="Malgun Gothic"/>
              </a:rPr>
              <a:t>풀</a:t>
            </a:r>
            <a:r>
              <a:rPr lang="en-US" altLang="ko-KR" sz="1400" dirty="0">
                <a:latin typeface="Malgun Gothic"/>
                <a:cs typeface="Malgun Gothic"/>
              </a:rPr>
              <a:t>) </a:t>
            </a:r>
            <a:r>
              <a:rPr lang="ko-KR" altLang="en-US" sz="1400" dirty="0">
                <a:latin typeface="Malgun Gothic"/>
                <a:cs typeface="Malgun Gothic"/>
              </a:rPr>
              <a:t>별 구성된 용량 확인 </a:t>
            </a:r>
            <a:r>
              <a:rPr lang="en-US" altLang="ko-KR" sz="1400" dirty="0">
                <a:latin typeface="Malgun Gothic"/>
                <a:cs typeface="Malgun Gothic"/>
              </a:rPr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0FB74-E075-68B0-3F2B-319AC143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19200"/>
            <a:ext cx="7665078" cy="48968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58D233-2DD4-B710-2B39-1BE50A9F4B55}"/>
              </a:ext>
            </a:extLst>
          </p:cNvPr>
          <p:cNvSpPr/>
          <p:nvPr/>
        </p:nvSpPr>
        <p:spPr>
          <a:xfrm>
            <a:off x="240254" y="1656747"/>
            <a:ext cx="11313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335EFFD-1231-78D0-1D79-23606F466E99}"/>
              </a:ext>
            </a:extLst>
          </p:cNvPr>
          <p:cNvSpPr/>
          <p:nvPr/>
        </p:nvSpPr>
        <p:spPr>
          <a:xfrm>
            <a:off x="7543800" y="1828057"/>
            <a:ext cx="228600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63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저장소</a:t>
            </a:r>
            <a:r>
              <a:rPr lang="en-US" altLang="ko-KR" sz="1400" dirty="0">
                <a:latin typeface="Malgun Gothic"/>
                <a:cs typeface="Malgun Gothic"/>
              </a:rPr>
              <a:t>(</a:t>
            </a:r>
            <a:r>
              <a:rPr lang="ko-KR" altLang="en-US" sz="1400" dirty="0">
                <a:latin typeface="Malgun Gothic"/>
                <a:cs typeface="Malgun Gothic"/>
              </a:rPr>
              <a:t>풀</a:t>
            </a:r>
            <a:r>
              <a:rPr lang="en-US" altLang="ko-KR" sz="1400" dirty="0">
                <a:latin typeface="Malgun Gothic"/>
                <a:cs typeface="Malgun Gothic"/>
              </a:rPr>
              <a:t>) </a:t>
            </a:r>
            <a:r>
              <a:rPr lang="ko-KR" altLang="en-US" sz="1400" dirty="0">
                <a:latin typeface="Malgun Gothic"/>
                <a:cs typeface="Malgun Gothic"/>
              </a:rPr>
              <a:t>별 구성된 용량 확인 </a:t>
            </a:r>
            <a:r>
              <a:rPr lang="en-US" altLang="ko-KR" sz="1400" dirty="0">
                <a:latin typeface="Malgun Gothic"/>
                <a:cs typeface="Malgun Gothic"/>
              </a:rPr>
              <a:t>(2)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54852-FC1C-5D38-1EB0-96C306F4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5255612" cy="550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E383F-A7D7-8E99-9DBF-665BA137B5D7}"/>
              </a:ext>
            </a:extLst>
          </p:cNvPr>
          <p:cNvSpPr txBox="1"/>
          <p:nvPr/>
        </p:nvSpPr>
        <p:spPr>
          <a:xfrm>
            <a:off x="6629400" y="1981200"/>
            <a:ext cx="289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스토리지의 사용 가능  기능 및 디스크 확인 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6548B-2485-810E-4159-9B9C1A6E301D}"/>
              </a:ext>
            </a:extLst>
          </p:cNvPr>
          <p:cNvSpPr txBox="1"/>
          <p:nvPr/>
        </p:nvSpPr>
        <p:spPr>
          <a:xfrm>
            <a:off x="6641841" y="3711298"/>
            <a:ext cx="289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풀 별 구성된 용량과 사용중인 볼륨 확인 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937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스토리지 하드웨어 관리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0A556-FCAD-9813-9399-65858CAA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" y="1219200"/>
            <a:ext cx="5836903" cy="52578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3CBDE1-A816-2CF2-C386-30DB70E5B602}"/>
              </a:ext>
            </a:extLst>
          </p:cNvPr>
          <p:cNvSpPr/>
          <p:nvPr/>
        </p:nvSpPr>
        <p:spPr>
          <a:xfrm>
            <a:off x="240254" y="2456753"/>
            <a:ext cx="11313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B562E5-32B3-0D00-A5EB-F1A1D85E69E7}"/>
              </a:ext>
            </a:extLst>
          </p:cNvPr>
          <p:cNvSpPr/>
          <p:nvPr/>
        </p:nvSpPr>
        <p:spPr>
          <a:xfrm>
            <a:off x="255805" y="2981131"/>
            <a:ext cx="8265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99A6F-6A68-F37D-F1C6-9586E4347AD2}"/>
              </a:ext>
            </a:extLst>
          </p:cNvPr>
          <p:cNvSpPr txBox="1"/>
          <p:nvPr/>
        </p:nvSpPr>
        <p:spPr>
          <a:xfrm>
            <a:off x="4051429" y="2331947"/>
            <a:ext cx="289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스토리지 하드웨어에 대한 전반적인 정보 및 상태 확인 가능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449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로그 수집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19FA4-7CA7-8B4E-0895-DB087FA0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192647"/>
            <a:ext cx="7739865" cy="52906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BD89F8-7C6C-E9EA-042E-F3B655FBC4A9}"/>
              </a:ext>
            </a:extLst>
          </p:cNvPr>
          <p:cNvSpPr/>
          <p:nvPr/>
        </p:nvSpPr>
        <p:spPr>
          <a:xfrm>
            <a:off x="240254" y="2484746"/>
            <a:ext cx="11313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A96848-DDC9-F260-5F1A-526181A95CD6}"/>
              </a:ext>
            </a:extLst>
          </p:cNvPr>
          <p:cNvSpPr/>
          <p:nvPr/>
        </p:nvSpPr>
        <p:spPr>
          <a:xfrm>
            <a:off x="265136" y="3837993"/>
            <a:ext cx="8265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CEC471-B4F5-CEAD-B1C5-E71E15E1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124200"/>
            <a:ext cx="3732241" cy="22393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45FD8B-68C6-6C05-17CA-2D7543A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163" y="5616264"/>
            <a:ext cx="2362530" cy="77163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5F7B424-B7C4-5B09-8405-79F3AC34F471}"/>
              </a:ext>
            </a:extLst>
          </p:cNvPr>
          <p:cNvCxnSpPr>
            <a:cxnSpLocks/>
          </p:cNvCxnSpPr>
          <p:nvPr/>
        </p:nvCxnSpPr>
        <p:spPr>
          <a:xfrm>
            <a:off x="4568551" y="5253800"/>
            <a:ext cx="464721" cy="51136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03AF9D-A25A-A6A2-B4DA-F84B47360724}"/>
              </a:ext>
            </a:extLst>
          </p:cNvPr>
          <p:cNvSpPr txBox="1"/>
          <p:nvPr/>
        </p:nvSpPr>
        <p:spPr>
          <a:xfrm>
            <a:off x="7667020" y="5734058"/>
            <a:ext cx="1998726" cy="536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로그 수집이 완료되면 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400" b="1" dirty="0">
                <a:solidFill>
                  <a:srgbClr val="FF0000"/>
                </a:solidFill>
                <a:latin typeface="Malgun Gothic"/>
                <a:cs typeface="Malgun Gothic"/>
              </a:rPr>
              <a:t>ZIP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파일로 다운로드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485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230FA-1942-60EF-6473-26A359F0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C3F0EAC-0B29-D5E6-511A-CEA968E83DB0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시스템 종료 및 재부팅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482CF-69AB-1D55-304C-E211AC6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95400"/>
            <a:ext cx="7866327" cy="49959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A7C6C2-3BA9-A28E-8067-8DB8B93C4E8C}"/>
              </a:ext>
            </a:extLst>
          </p:cNvPr>
          <p:cNvSpPr/>
          <p:nvPr/>
        </p:nvSpPr>
        <p:spPr>
          <a:xfrm>
            <a:off x="240254" y="2685662"/>
            <a:ext cx="11313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D3944E-2C4A-E50D-8DD3-32DAD9F7D65A}"/>
              </a:ext>
            </a:extLst>
          </p:cNvPr>
          <p:cNvSpPr/>
          <p:nvPr/>
        </p:nvSpPr>
        <p:spPr>
          <a:xfrm>
            <a:off x="265136" y="3276600"/>
            <a:ext cx="826546" cy="228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8FC115-0496-4D10-D016-59817CE49C73}"/>
              </a:ext>
            </a:extLst>
          </p:cNvPr>
          <p:cNvSpPr/>
          <p:nvPr/>
        </p:nvSpPr>
        <p:spPr>
          <a:xfrm>
            <a:off x="1524000" y="3429001"/>
            <a:ext cx="1752600" cy="1676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B0AB38-6E88-3327-F748-CBE97E9E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96" y="1084828"/>
            <a:ext cx="3828404" cy="4412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CF2628-D7D4-070E-8414-FB1AEA9E1179}"/>
              </a:ext>
            </a:extLst>
          </p:cNvPr>
          <p:cNvSpPr txBox="1"/>
          <p:nvPr/>
        </p:nvSpPr>
        <p:spPr>
          <a:xfrm>
            <a:off x="5410200" y="3505509"/>
            <a:ext cx="2895600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매니지먼트 서비스 다시 시작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 err="1">
                <a:solidFill>
                  <a:srgbClr val="FF0000"/>
                </a:solidFill>
                <a:latin typeface="Malgun Gothic"/>
                <a:cs typeface="Malgun Gothic"/>
              </a:rPr>
              <a:t>스토리지컨트롤러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 다시 시작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 err="1">
                <a:solidFill>
                  <a:srgbClr val="FF0000"/>
                </a:solidFill>
                <a:latin typeface="Malgun Gothic"/>
                <a:cs typeface="Malgun Gothic"/>
              </a:rPr>
              <a:t>스토리지컨트롤러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cs typeface="Malgun Gothic"/>
              </a:rPr>
              <a:t> 종료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813A6-FD80-D758-2D4C-0478A5E7497C}"/>
              </a:ext>
            </a:extLst>
          </p:cNvPr>
          <p:cNvSpPr txBox="1"/>
          <p:nvPr/>
        </p:nvSpPr>
        <p:spPr>
          <a:xfrm>
            <a:off x="5536550" y="5536339"/>
            <a:ext cx="3828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>
                <a:solidFill>
                  <a:srgbClr val="FF0000"/>
                </a:solidFill>
                <a:latin typeface="Malgun Gothic"/>
                <a:cs typeface="Malgun Gothic"/>
              </a:rPr>
              <a:t>종료 및 다시 시작할 컨트롤러 선택 후 적용</a:t>
            </a:r>
            <a:endParaRPr lang="en-US" altLang="ko-KR" sz="14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405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Dell</a:t>
            </a:r>
            <a:r>
              <a:rPr spc="-45" dirty="0"/>
              <a:t> </a:t>
            </a:r>
            <a:r>
              <a:rPr spc="-10" dirty="0"/>
              <a:t>Technologies</a:t>
            </a:r>
            <a:r>
              <a:rPr spc="-35" dirty="0"/>
              <a:t> </a:t>
            </a:r>
            <a:r>
              <a:rPr spc="-10" dirty="0" err="1"/>
              <a:t>PowerVault</a:t>
            </a:r>
            <a:r>
              <a:rPr spc="-50" dirty="0"/>
              <a:t> </a:t>
            </a:r>
            <a:r>
              <a:rPr dirty="0"/>
              <a:t>ME</a:t>
            </a:r>
            <a:r>
              <a:rPr lang="en-US" dirty="0"/>
              <a:t>5</a:t>
            </a:r>
            <a:r>
              <a:rPr spc="-80" dirty="0"/>
              <a:t> </a:t>
            </a:r>
            <a:r>
              <a:rPr dirty="0"/>
              <a:t>Series</a:t>
            </a:r>
            <a:r>
              <a:rPr spc="-35" dirty="0"/>
              <a:t> </a:t>
            </a:r>
            <a:r>
              <a:rPr spc="-25" dirty="0"/>
              <a:t>구성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254" y="4017557"/>
            <a:ext cx="3515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Controller</a:t>
            </a:r>
            <a:r>
              <a:rPr sz="1800" b="1" spc="-5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A IP</a:t>
            </a:r>
            <a:r>
              <a:rPr sz="180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: 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10.0.0.2</a:t>
            </a:r>
            <a:endParaRPr sz="18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89230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Controller</a:t>
            </a:r>
            <a:r>
              <a:rPr sz="1800" b="1" spc="-6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B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IP</a:t>
            </a:r>
            <a:r>
              <a:rPr sz="180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1800" b="1" spc="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10.0.0.3</a:t>
            </a:r>
            <a:endParaRPr sz="18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89230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lang="en-US" sz="1800" b="1" dirty="0">
                <a:solidFill>
                  <a:srgbClr val="FF0000"/>
                </a:solidFill>
                <a:latin typeface="Malgun Gothic"/>
                <a:cs typeface="Malgun Gothic"/>
              </a:rPr>
              <a:t>S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ubnet mask:</a:t>
            </a:r>
            <a:r>
              <a:rPr sz="1800" b="1" spc="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255.255.255.0</a:t>
            </a:r>
            <a:endParaRPr sz="1800" b="1" dirty="0">
              <a:solidFill>
                <a:srgbClr val="FF0000"/>
              </a:solidFill>
              <a:latin typeface="Malgun Gothic"/>
              <a:cs typeface="Malgun Gothic"/>
            </a:endParaRPr>
          </a:p>
          <a:p>
            <a:pPr marL="189230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Gateway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IP</a:t>
            </a:r>
            <a:r>
              <a:rPr sz="180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1800" b="1" spc="-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Malgun Gothic"/>
                <a:cs typeface="Malgun Gothic"/>
              </a:rPr>
              <a:t>10.0.0.1</a:t>
            </a:r>
            <a:endParaRPr sz="1800" b="1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algun Gothic"/>
                <a:cs typeface="Malgun Gothic"/>
              </a:rPr>
              <a:t>스토리지의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dirty="0" err="1">
                <a:latin typeface="Malgun Gothic"/>
                <a:cs typeface="Malgun Gothic"/>
              </a:rPr>
              <a:t>매니지먼트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dirty="0" err="1">
                <a:latin typeface="Malgun Gothic"/>
                <a:cs typeface="Malgun Gothic"/>
              </a:rPr>
              <a:t>포트</a:t>
            </a:r>
            <a:r>
              <a:rPr lang="en-US" sz="1400" dirty="0">
                <a:latin typeface="Malgun Gothic"/>
                <a:cs typeface="Malgun Gothic"/>
              </a:rPr>
              <a:t> A</a:t>
            </a:r>
            <a:r>
              <a:rPr lang="ko-KR" altLang="en-US" sz="1400" dirty="0">
                <a:latin typeface="Malgun Gothic"/>
                <a:cs typeface="Malgun Gothic"/>
              </a:rPr>
              <a:t>와 </a:t>
            </a:r>
            <a:r>
              <a:rPr lang="en-US" altLang="ko-KR" sz="1400" dirty="0">
                <a:latin typeface="Malgun Gothic"/>
                <a:cs typeface="Malgun Gothic"/>
              </a:rPr>
              <a:t>B</a:t>
            </a:r>
            <a:r>
              <a:rPr lang="ko-KR" altLang="en-US" sz="1400" dirty="0">
                <a:latin typeface="Malgun Gothic"/>
                <a:cs typeface="Malgun Gothic"/>
              </a:rPr>
              <a:t>중 하나</a:t>
            </a:r>
            <a:r>
              <a:rPr sz="1400" dirty="0">
                <a:latin typeface="Malgun Gothic"/>
                <a:cs typeface="Malgun Gothic"/>
              </a:rPr>
              <a:t>와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클라이언트를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네트워크로</a:t>
            </a:r>
            <a:r>
              <a:rPr sz="1400" spc="-3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연결하고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웹브라우저에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IP</a:t>
            </a:r>
            <a:r>
              <a:rPr sz="1400" spc="-1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입력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후</a:t>
            </a:r>
            <a:r>
              <a:rPr sz="1400" spc="-5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Malgun Gothic"/>
                <a:cs typeface="Malgun Gothic"/>
              </a:rPr>
              <a:t>접속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E7DFD4-FAFE-4E2C-9DC3-CDA9D8E7DF84}"/>
              </a:ext>
            </a:extLst>
          </p:cNvPr>
          <p:cNvGrpSpPr/>
          <p:nvPr/>
        </p:nvGrpSpPr>
        <p:grpSpPr>
          <a:xfrm>
            <a:off x="303941" y="1245839"/>
            <a:ext cx="5868259" cy="2106961"/>
            <a:chOff x="303941" y="1093439"/>
            <a:chExt cx="5868259" cy="21069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781F2B-A707-477D-5DB6-3BB4BA5B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941" y="1371600"/>
              <a:ext cx="5868259" cy="12772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F0911D-F841-9F73-7695-D50547F689E6}"/>
                </a:ext>
              </a:extLst>
            </p:cNvPr>
            <p:cNvSpPr txBox="1"/>
            <p:nvPr/>
          </p:nvSpPr>
          <p:spPr>
            <a:xfrm>
              <a:off x="2361342" y="2819400"/>
              <a:ext cx="1828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ME5012/5024</a:t>
              </a:r>
              <a:endParaRPr lang="ko-KR" altLang="en-US" dirty="0"/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4412B3EB-FC70-E7F9-5E41-B87828F3FCD1}"/>
                </a:ext>
              </a:extLst>
            </p:cNvPr>
            <p:cNvSpPr/>
            <p:nvPr/>
          </p:nvSpPr>
          <p:spPr>
            <a:xfrm>
              <a:off x="2247042" y="2194139"/>
              <a:ext cx="283906" cy="310629"/>
            </a:xfrm>
            <a:prstGeom prst="frame">
              <a:avLst>
                <a:gd name="adj1" fmla="val 12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9EDFDA3A-F2B9-02B7-A570-D46E2EE81A09}"/>
                </a:ext>
              </a:extLst>
            </p:cNvPr>
            <p:cNvSpPr/>
            <p:nvPr/>
          </p:nvSpPr>
          <p:spPr>
            <a:xfrm>
              <a:off x="3935734" y="1498563"/>
              <a:ext cx="283906" cy="310629"/>
            </a:xfrm>
            <a:prstGeom prst="frame">
              <a:avLst>
                <a:gd name="adj1" fmla="val 12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85E209-F05C-AA12-3446-8F9792784B64}"/>
                </a:ext>
              </a:extLst>
            </p:cNvPr>
            <p:cNvSpPr/>
            <p:nvPr/>
          </p:nvSpPr>
          <p:spPr>
            <a:xfrm>
              <a:off x="4114802" y="1093439"/>
              <a:ext cx="28390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5D13F1-F548-2878-C8E2-1A91A1F0D2B7}"/>
                </a:ext>
              </a:extLst>
            </p:cNvPr>
            <p:cNvSpPr/>
            <p:nvPr/>
          </p:nvSpPr>
          <p:spPr>
            <a:xfrm>
              <a:off x="2247042" y="2504743"/>
              <a:ext cx="28390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E7EA4-0361-8C41-FA56-9AB49664931A}"/>
              </a:ext>
            </a:extLst>
          </p:cNvPr>
          <p:cNvGrpSpPr/>
          <p:nvPr/>
        </p:nvGrpSpPr>
        <p:grpSpPr>
          <a:xfrm>
            <a:off x="3733800" y="3517131"/>
            <a:ext cx="5868259" cy="3236561"/>
            <a:chOff x="303941" y="3517131"/>
            <a:chExt cx="5868259" cy="32365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F55F84-56AF-B173-C2EF-14189D37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941" y="3522406"/>
              <a:ext cx="5868259" cy="27187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F5FD77-9148-852D-3A94-6A9635016FDF}"/>
                </a:ext>
              </a:extLst>
            </p:cNvPr>
            <p:cNvSpPr txBox="1"/>
            <p:nvPr/>
          </p:nvSpPr>
          <p:spPr>
            <a:xfrm>
              <a:off x="2361342" y="6372692"/>
              <a:ext cx="1828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ME5084</a:t>
              </a:r>
              <a:endParaRPr lang="ko-KR" altLang="en-US" dirty="0"/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4DEF31A0-E065-AF05-DCC5-B70E02E856D0}"/>
                </a:ext>
              </a:extLst>
            </p:cNvPr>
            <p:cNvSpPr/>
            <p:nvPr/>
          </p:nvSpPr>
          <p:spPr>
            <a:xfrm>
              <a:off x="2626814" y="3869449"/>
              <a:ext cx="283906" cy="310629"/>
            </a:xfrm>
            <a:prstGeom prst="frame">
              <a:avLst>
                <a:gd name="adj1" fmla="val 12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D7842FCE-4605-CD3D-4F20-0B7C42125418}"/>
                </a:ext>
              </a:extLst>
            </p:cNvPr>
            <p:cNvSpPr/>
            <p:nvPr/>
          </p:nvSpPr>
          <p:spPr>
            <a:xfrm>
              <a:off x="5258786" y="3862243"/>
              <a:ext cx="283906" cy="310629"/>
            </a:xfrm>
            <a:prstGeom prst="frame">
              <a:avLst>
                <a:gd name="adj1" fmla="val 12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8AA7E8-A76B-78DE-6BA3-7800D1D3975F}"/>
                </a:ext>
              </a:extLst>
            </p:cNvPr>
            <p:cNvSpPr/>
            <p:nvPr/>
          </p:nvSpPr>
          <p:spPr>
            <a:xfrm>
              <a:off x="2619747" y="3517131"/>
              <a:ext cx="28390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F99863E-292E-89A3-18FB-47D6364EA4DD}"/>
                </a:ext>
              </a:extLst>
            </p:cNvPr>
            <p:cNvSpPr/>
            <p:nvPr/>
          </p:nvSpPr>
          <p:spPr>
            <a:xfrm>
              <a:off x="5258786" y="3531784"/>
              <a:ext cx="28390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60582" y="3165116"/>
            <a:ext cx="5046345" cy="3629025"/>
            <a:chOff x="4660582" y="3165116"/>
            <a:chExt cx="5046345" cy="3629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2786" y="3165116"/>
              <a:ext cx="3896508" cy="35222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74870" y="5017770"/>
              <a:ext cx="1203960" cy="190500"/>
            </a:xfrm>
            <a:custGeom>
              <a:avLst/>
              <a:gdLst/>
              <a:ahLst/>
              <a:cxnLst/>
              <a:rect l="l" t="t" r="r" b="b"/>
              <a:pathLst>
                <a:path w="1203960" h="190500">
                  <a:moveTo>
                    <a:pt x="0" y="0"/>
                  </a:moveTo>
                  <a:lnTo>
                    <a:pt x="1203960" y="0"/>
                  </a:lnTo>
                  <a:lnTo>
                    <a:pt x="1203960" y="190499"/>
                  </a:lnTo>
                  <a:lnTo>
                    <a:pt x="0" y="19049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Dell</a:t>
            </a:r>
            <a:r>
              <a:rPr spc="-75" dirty="0"/>
              <a:t> </a:t>
            </a:r>
            <a:r>
              <a:rPr spc="-10" dirty="0"/>
              <a:t>Technologies</a:t>
            </a:r>
            <a:r>
              <a:rPr spc="-55" dirty="0"/>
              <a:t> </a:t>
            </a:r>
            <a:r>
              <a:rPr spc="-10" dirty="0" err="1"/>
              <a:t>PowerVault</a:t>
            </a:r>
            <a:r>
              <a:rPr spc="-70" dirty="0"/>
              <a:t> </a:t>
            </a:r>
            <a:r>
              <a:rPr dirty="0"/>
              <a:t>ME</a:t>
            </a:r>
            <a:r>
              <a:rPr lang="en-US" dirty="0"/>
              <a:t>5</a:t>
            </a:r>
            <a:r>
              <a:rPr spc="-90" dirty="0"/>
              <a:t> </a:t>
            </a:r>
            <a:r>
              <a:rPr spc="-10" dirty="0"/>
              <a:t>Series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934" y="1048315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latin typeface="Malgun Gothic"/>
                <a:cs typeface="Malgun Gothic"/>
              </a:rPr>
              <a:t>초기화</a:t>
            </a:r>
            <a:endParaRPr sz="11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623" y="1594103"/>
            <a:ext cx="6495415" cy="1496060"/>
            <a:chOff x="420623" y="1594103"/>
            <a:chExt cx="6495415" cy="14960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1594103"/>
              <a:ext cx="6495287" cy="14955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43250" y="1727453"/>
              <a:ext cx="1030605" cy="1198245"/>
            </a:xfrm>
            <a:custGeom>
              <a:avLst/>
              <a:gdLst/>
              <a:ahLst/>
              <a:cxnLst/>
              <a:rect l="l" t="t" r="r" b="b"/>
              <a:pathLst>
                <a:path w="1030604" h="1198245">
                  <a:moveTo>
                    <a:pt x="0" y="0"/>
                  </a:moveTo>
                  <a:lnTo>
                    <a:pt x="181355" y="0"/>
                  </a:lnTo>
                  <a:lnTo>
                    <a:pt x="181355" y="207263"/>
                  </a:lnTo>
                  <a:lnTo>
                    <a:pt x="0" y="207263"/>
                  </a:lnTo>
                  <a:lnTo>
                    <a:pt x="0" y="0"/>
                  </a:lnTo>
                  <a:close/>
                </a:path>
                <a:path w="1030604" h="1198245">
                  <a:moveTo>
                    <a:pt x="848867" y="990600"/>
                  </a:moveTo>
                  <a:lnTo>
                    <a:pt x="1030223" y="990600"/>
                  </a:lnTo>
                  <a:lnTo>
                    <a:pt x="1030223" y="1197864"/>
                  </a:lnTo>
                  <a:lnTo>
                    <a:pt x="848867" y="1197864"/>
                  </a:lnTo>
                  <a:lnTo>
                    <a:pt x="848867" y="9906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52835" y="1179119"/>
            <a:ext cx="2077085" cy="153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152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algun Gothic"/>
                <a:cs typeface="Malgun Gothic"/>
              </a:rPr>
              <a:t>후면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console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포트에 </a:t>
            </a:r>
            <a:r>
              <a:rPr sz="1100" dirty="0">
                <a:latin typeface="Malgun Gothic"/>
                <a:cs typeface="Malgun Gothic"/>
              </a:rPr>
              <a:t>시리얼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케이블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연결</a:t>
            </a:r>
            <a:endParaRPr sz="1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Malgun Gothic"/>
              <a:cs typeface="Malgun Gothic"/>
            </a:endParaRPr>
          </a:p>
          <a:p>
            <a:pPr marL="12700" marR="107061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Malgun Gothic"/>
                <a:cs typeface="Malgun Gothic"/>
              </a:rPr>
              <a:t>Speed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10" dirty="0">
                <a:latin typeface="Malgun Gothic"/>
                <a:cs typeface="Malgun Gothic"/>
              </a:rPr>
              <a:t> 115200 </a:t>
            </a:r>
            <a:r>
              <a:rPr sz="1100" dirty="0">
                <a:latin typeface="Malgun Gothic"/>
                <a:cs typeface="Malgun Gothic"/>
              </a:rPr>
              <a:t>Data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bits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50" dirty="0">
                <a:latin typeface="Malgun Gothic"/>
                <a:cs typeface="Malgun Gothic"/>
              </a:rPr>
              <a:t>8</a:t>
            </a:r>
            <a:endParaRPr sz="11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Flow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control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10" dirty="0">
                <a:latin typeface="Malgun Gothic"/>
                <a:cs typeface="Malgun Gothic"/>
              </a:rPr>
              <a:t> xon/xoff</a:t>
            </a:r>
            <a:endParaRPr sz="1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설정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초기화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진행시</a:t>
            </a:r>
            <a:endParaRPr sz="11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RAID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정보를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제외한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정보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초기화</a:t>
            </a:r>
            <a:endParaRPr sz="11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5658" y="3136392"/>
            <a:ext cx="3804285" cy="3637915"/>
            <a:chOff x="315658" y="3136392"/>
            <a:chExt cx="3804285" cy="36379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6" y="3136392"/>
              <a:ext cx="3801028" cy="36377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9945" y="5316474"/>
              <a:ext cx="1203960" cy="190500"/>
            </a:xfrm>
            <a:custGeom>
              <a:avLst/>
              <a:gdLst/>
              <a:ahLst/>
              <a:cxnLst/>
              <a:rect l="l" t="t" r="r" b="b"/>
              <a:pathLst>
                <a:path w="1203960" h="190500">
                  <a:moveTo>
                    <a:pt x="0" y="0"/>
                  </a:moveTo>
                  <a:lnTo>
                    <a:pt x="1203960" y="0"/>
                  </a:lnTo>
                  <a:lnTo>
                    <a:pt x="120396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38560" y="3695510"/>
            <a:ext cx="198818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algun Gothic"/>
                <a:cs typeface="Malgun Gothic"/>
              </a:rPr>
              <a:t>User</a:t>
            </a:r>
            <a:r>
              <a:rPr sz="1100" spc="-25" dirty="0">
                <a:latin typeface="Malgun Gothic"/>
                <a:cs typeface="Malgun Gothic"/>
              </a:rPr>
              <a:t> 초기화</a:t>
            </a:r>
            <a:endParaRPr sz="11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Malgun Gothic"/>
                <a:cs typeface="Malgun Gothic"/>
              </a:rPr>
              <a:t>Login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 </a:t>
            </a:r>
            <a:r>
              <a:rPr sz="1100" spc="-10" dirty="0">
                <a:latin typeface="Malgun Gothic"/>
                <a:cs typeface="Malgun Gothic"/>
              </a:rPr>
              <a:t>restoreusers</a:t>
            </a:r>
            <a:endParaRPr sz="11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Password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장비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Serial</a:t>
            </a:r>
            <a:r>
              <a:rPr sz="1100" spc="-10" dirty="0">
                <a:latin typeface="Malgun Gothic"/>
                <a:cs typeface="Malgun Gothic"/>
              </a:rPr>
              <a:t> Number</a:t>
            </a:r>
            <a:endParaRPr sz="1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설정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초기화</a:t>
            </a:r>
            <a:endParaRPr sz="11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</a:pPr>
            <a:r>
              <a:rPr sz="1100" dirty="0">
                <a:latin typeface="Malgun Gothic"/>
                <a:cs typeface="Malgun Gothic"/>
              </a:rPr>
              <a:t>Login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 </a:t>
            </a:r>
            <a:r>
              <a:rPr sz="1100" spc="-10" dirty="0">
                <a:latin typeface="Malgun Gothic"/>
                <a:cs typeface="Malgun Gothic"/>
              </a:rPr>
              <a:t>restoredefaults </a:t>
            </a:r>
            <a:r>
              <a:rPr sz="1100" dirty="0">
                <a:latin typeface="Malgun Gothic"/>
                <a:cs typeface="Malgun Gothic"/>
              </a:rPr>
              <a:t>Password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장비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Serial</a:t>
            </a:r>
            <a:r>
              <a:rPr sz="1100" spc="-10" dirty="0">
                <a:latin typeface="Malgun Gothic"/>
                <a:cs typeface="Malgun Gothic"/>
              </a:rPr>
              <a:t> Number</a:t>
            </a:r>
            <a:endParaRPr sz="1100">
              <a:latin typeface="Malgun Gothic"/>
              <a:cs typeface="Malgun Gothic"/>
            </a:endParaRPr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Dell</a:t>
            </a:r>
            <a:r>
              <a:rPr spc="-75" dirty="0"/>
              <a:t> </a:t>
            </a:r>
            <a:r>
              <a:rPr spc="-10" dirty="0"/>
              <a:t>Technologies</a:t>
            </a:r>
            <a:r>
              <a:rPr spc="-55" dirty="0"/>
              <a:t> </a:t>
            </a:r>
            <a:r>
              <a:rPr spc="-10" dirty="0" err="1"/>
              <a:t>PowerVault</a:t>
            </a:r>
            <a:r>
              <a:rPr spc="-70" dirty="0"/>
              <a:t> </a:t>
            </a:r>
            <a:r>
              <a:rPr dirty="0"/>
              <a:t>ME</a:t>
            </a:r>
            <a:r>
              <a:rPr lang="en-US" dirty="0"/>
              <a:t>5</a:t>
            </a:r>
            <a:r>
              <a:rPr spc="-90" dirty="0"/>
              <a:t> </a:t>
            </a:r>
            <a:r>
              <a:rPr spc="-10" dirty="0"/>
              <a:t>Series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371" y="1002180"/>
            <a:ext cx="31064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4" dirty="0" err="1">
                <a:latin typeface="Malgun Gothic"/>
                <a:cs typeface="Malgun Gothic"/>
              </a:rPr>
              <a:t>PowerVault</a:t>
            </a:r>
            <a:r>
              <a:rPr sz="1400" spc="-245" dirty="0">
                <a:latin typeface="Malgun Gothic"/>
                <a:cs typeface="Malgun Gothic"/>
              </a:rPr>
              <a:t> </a:t>
            </a:r>
            <a:r>
              <a:rPr sz="1400" spc="-75" dirty="0">
                <a:latin typeface="Malgun Gothic"/>
                <a:cs typeface="Malgun Gothic"/>
              </a:rPr>
              <a:t>ME</a:t>
            </a:r>
            <a:r>
              <a:rPr lang="en-US" sz="1400" spc="-75" dirty="0">
                <a:latin typeface="Malgun Gothic"/>
                <a:cs typeface="Malgun Gothic"/>
              </a:rPr>
              <a:t>5</a:t>
            </a:r>
            <a:r>
              <a:rPr sz="1400" spc="-210" dirty="0">
                <a:latin typeface="Malgun Gothic"/>
                <a:cs typeface="Malgun Gothic"/>
              </a:rPr>
              <a:t> </a:t>
            </a:r>
            <a:r>
              <a:rPr sz="1400" spc="-50" dirty="0">
                <a:latin typeface="Malgun Gothic"/>
                <a:cs typeface="Malgun Gothic"/>
              </a:rPr>
              <a:t>Series</a:t>
            </a:r>
            <a:r>
              <a:rPr sz="1400" spc="160" dirty="0">
                <a:latin typeface="Malgun Gothic"/>
                <a:cs typeface="Malgun Gothic"/>
              </a:rPr>
              <a:t> </a:t>
            </a:r>
            <a:r>
              <a:rPr sz="1400" spc="-100" dirty="0">
                <a:latin typeface="Malgun Gothic"/>
                <a:cs typeface="Malgun Gothic"/>
              </a:rPr>
              <a:t>Expansion</a:t>
            </a:r>
            <a:r>
              <a:rPr sz="1400" spc="-240" dirty="0">
                <a:latin typeface="Malgun Gothic"/>
                <a:cs typeface="Malgun Gothic"/>
              </a:rPr>
              <a:t> </a:t>
            </a:r>
            <a:r>
              <a:rPr sz="1400" spc="-75" dirty="0">
                <a:latin typeface="Malgun Gothic"/>
                <a:cs typeface="Malgun Gothic"/>
              </a:rPr>
              <a:t>Enclosure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9303" y="2155126"/>
            <a:ext cx="1817370" cy="3796029"/>
            <a:chOff x="639303" y="2155126"/>
            <a:chExt cx="1817370" cy="37960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3" y="2240444"/>
              <a:ext cx="1773309" cy="37106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0946" y="2169414"/>
              <a:ext cx="1731645" cy="789940"/>
            </a:xfrm>
            <a:custGeom>
              <a:avLst/>
              <a:gdLst/>
              <a:ahLst/>
              <a:cxnLst/>
              <a:rect l="l" t="t" r="r" b="b"/>
              <a:pathLst>
                <a:path w="1731645" h="789939">
                  <a:moveTo>
                    <a:pt x="0" y="0"/>
                  </a:moveTo>
                  <a:lnTo>
                    <a:pt x="1731264" y="0"/>
                  </a:lnTo>
                  <a:lnTo>
                    <a:pt x="1731264" y="789432"/>
                  </a:lnTo>
                  <a:lnTo>
                    <a:pt x="0" y="78943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08922" y="2161222"/>
            <a:ext cx="1794510" cy="3801745"/>
            <a:chOff x="2808922" y="2161222"/>
            <a:chExt cx="1794510" cy="38017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4200" y="2284831"/>
              <a:ext cx="1719186" cy="36776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23210" y="2175510"/>
              <a:ext cx="1729739" cy="789940"/>
            </a:xfrm>
            <a:custGeom>
              <a:avLst/>
              <a:gdLst/>
              <a:ahLst/>
              <a:cxnLst/>
              <a:rect l="l" t="t" r="r" b="b"/>
              <a:pathLst>
                <a:path w="1729739" h="789939">
                  <a:moveTo>
                    <a:pt x="0" y="0"/>
                  </a:moveTo>
                  <a:lnTo>
                    <a:pt x="1729739" y="0"/>
                  </a:lnTo>
                  <a:lnTo>
                    <a:pt x="1729739" y="789432"/>
                  </a:lnTo>
                  <a:lnTo>
                    <a:pt x="0" y="78943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95625" y="2171890"/>
            <a:ext cx="4172585" cy="1996439"/>
            <a:chOff x="5195625" y="2171890"/>
            <a:chExt cx="4172585" cy="199643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5625" y="2299674"/>
              <a:ext cx="1962601" cy="1727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5388" y="2298592"/>
              <a:ext cx="2072739" cy="18696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76849" y="2186177"/>
              <a:ext cx="3889375" cy="518159"/>
            </a:xfrm>
            <a:custGeom>
              <a:avLst/>
              <a:gdLst/>
              <a:ahLst/>
              <a:cxnLst/>
              <a:rect l="l" t="t" r="r" b="b"/>
              <a:pathLst>
                <a:path w="3889375" h="518160">
                  <a:moveTo>
                    <a:pt x="0" y="0"/>
                  </a:moveTo>
                  <a:lnTo>
                    <a:pt x="3889248" y="0"/>
                  </a:lnTo>
                  <a:lnTo>
                    <a:pt x="3889248" y="518160"/>
                  </a:lnTo>
                  <a:lnTo>
                    <a:pt x="0" y="51816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7239" y="1914270"/>
            <a:ext cx="226440" cy="1247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61880" y="1864103"/>
            <a:ext cx="2139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 err="1">
                <a:latin typeface="Malgun Gothic"/>
                <a:cs typeface="Malgun Gothic"/>
              </a:rPr>
              <a:t>PowerVault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ME</a:t>
            </a:r>
            <a:r>
              <a:rPr lang="en-US" sz="1200" dirty="0">
                <a:latin typeface="Malgun Gothic"/>
                <a:cs typeface="Malgun Gothic"/>
              </a:rPr>
              <a:t>5</a:t>
            </a:r>
            <a:r>
              <a:rPr sz="1200" dirty="0">
                <a:latin typeface="Malgun Gothic"/>
                <a:cs typeface="Malgun Gothic"/>
              </a:rPr>
              <a:t>084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(최대</a:t>
            </a:r>
            <a:r>
              <a:rPr sz="1200" spc="-3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4개)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283" y="1914270"/>
            <a:ext cx="226440" cy="12471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60789" y="1873628"/>
            <a:ext cx="2894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 err="1">
                <a:latin typeface="Malgun Gothic"/>
                <a:cs typeface="Malgun Gothic"/>
              </a:rPr>
              <a:t>PowerVault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ME</a:t>
            </a:r>
            <a:r>
              <a:rPr lang="en-US" sz="1200" dirty="0">
                <a:latin typeface="Malgun Gothic"/>
                <a:cs typeface="Malgun Gothic"/>
              </a:rPr>
              <a:t>5</a:t>
            </a:r>
            <a:r>
              <a:rPr sz="1200" dirty="0">
                <a:latin typeface="Malgun Gothic"/>
                <a:cs typeface="Malgun Gothic"/>
              </a:rPr>
              <a:t>0</a:t>
            </a:r>
            <a:r>
              <a:rPr lang="en-US" sz="1200" dirty="0">
                <a:latin typeface="Malgun Gothic"/>
                <a:cs typeface="Malgun Gothic"/>
              </a:rPr>
              <a:t>12</a:t>
            </a:r>
            <a:r>
              <a:rPr sz="1200" dirty="0">
                <a:latin typeface="Malgun Gothic"/>
                <a:cs typeface="Malgun Gothic"/>
              </a:rPr>
              <a:t>/ME</a:t>
            </a:r>
            <a:r>
              <a:rPr lang="en-US" sz="1200" dirty="0">
                <a:latin typeface="Malgun Gothic"/>
                <a:cs typeface="Malgun Gothic"/>
              </a:rPr>
              <a:t>5</a:t>
            </a:r>
            <a:r>
              <a:rPr sz="1200" dirty="0">
                <a:latin typeface="Malgun Gothic"/>
                <a:cs typeface="Malgun Gothic"/>
              </a:rPr>
              <a:t>0</a:t>
            </a:r>
            <a:r>
              <a:rPr lang="en-US" sz="1200" dirty="0">
                <a:latin typeface="Malgun Gothic"/>
                <a:cs typeface="Malgun Gothic"/>
              </a:rPr>
              <a:t>24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(최대</a:t>
            </a:r>
            <a:r>
              <a:rPr sz="1200" spc="-3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10개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spc="-50" dirty="0">
                <a:latin typeface="Malgun Gothic"/>
                <a:cs typeface="Malgun Gothic"/>
              </a:rPr>
              <a:t>)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참고</a:t>
            </a:r>
            <a:r>
              <a:rPr spc="5" dirty="0"/>
              <a:t> </a:t>
            </a:r>
            <a:r>
              <a:rPr spc="-25" dirty="0"/>
              <a:t>사이트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440" y="702280"/>
            <a:ext cx="7404100" cy="8058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185420" algn="l"/>
              </a:tabLst>
            </a:pPr>
            <a:r>
              <a:rPr sz="2100" dirty="0">
                <a:latin typeface="Malgun Gothic"/>
                <a:cs typeface="Malgun Gothic"/>
              </a:rPr>
              <a:t>스토리지</a:t>
            </a:r>
            <a:r>
              <a:rPr sz="2100" spc="-20" dirty="0">
                <a:latin typeface="Malgun Gothic"/>
                <a:cs typeface="Malgun Gothic"/>
              </a:rPr>
              <a:t> </a:t>
            </a:r>
            <a:r>
              <a:rPr sz="2100" dirty="0">
                <a:latin typeface="Malgun Gothic"/>
                <a:cs typeface="Malgun Gothic"/>
              </a:rPr>
              <a:t>구성</a:t>
            </a:r>
            <a:r>
              <a:rPr sz="2100" spc="5" dirty="0">
                <a:latin typeface="Malgun Gothic"/>
                <a:cs typeface="Malgun Gothic"/>
              </a:rPr>
              <a:t> </a:t>
            </a:r>
            <a:r>
              <a:rPr sz="2100" dirty="0">
                <a:latin typeface="Malgun Gothic"/>
                <a:cs typeface="Malgun Gothic"/>
              </a:rPr>
              <a:t>-</a:t>
            </a:r>
            <a:r>
              <a:rPr sz="2100" spc="-5" dirty="0">
                <a:latin typeface="Malgun Gothic"/>
                <a:cs typeface="Malgun Gothic"/>
              </a:rPr>
              <a:t> </a:t>
            </a:r>
            <a:r>
              <a:rPr sz="21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algun Gothic"/>
                <a:cs typeface="Malgun Gothic"/>
                <a:hlinkClick r:id="rId2"/>
              </a:rPr>
              <a:t>https://midrangesizer.</a:t>
            </a:r>
            <a:r>
              <a:rPr lang="en-US" sz="21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algun Gothic"/>
                <a:cs typeface="Malgun Gothic"/>
                <a:hlinkClick r:id="rId2"/>
              </a:rPr>
              <a:t>dell</a:t>
            </a:r>
            <a:r>
              <a:rPr sz="21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algun Gothic"/>
                <a:cs typeface="Malgun Gothic"/>
                <a:hlinkClick r:id="rId2"/>
              </a:rPr>
              <a:t>.com</a:t>
            </a:r>
            <a:endParaRPr sz="2100" dirty="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185420" algn="l"/>
              </a:tabLst>
            </a:pPr>
            <a:r>
              <a:rPr sz="2100" dirty="0">
                <a:latin typeface="Malgun Gothic"/>
                <a:cs typeface="Malgun Gothic"/>
              </a:rPr>
              <a:t>전력량</a:t>
            </a:r>
            <a:r>
              <a:rPr sz="2100" spc="5" dirty="0">
                <a:latin typeface="Malgun Gothic"/>
                <a:cs typeface="Malgun Gothic"/>
              </a:rPr>
              <a:t> </a:t>
            </a:r>
            <a:r>
              <a:rPr sz="2100" dirty="0">
                <a:latin typeface="Malgun Gothic"/>
                <a:cs typeface="Malgun Gothic"/>
              </a:rPr>
              <a:t>시뮬레이터</a:t>
            </a:r>
            <a:r>
              <a:rPr sz="2100" spc="40" dirty="0">
                <a:latin typeface="Malgun Gothic"/>
                <a:cs typeface="Malgun Gothic"/>
              </a:rPr>
              <a:t> </a:t>
            </a:r>
            <a:r>
              <a:rPr sz="2100" dirty="0">
                <a:latin typeface="Malgun Gothic"/>
                <a:cs typeface="Malgun Gothic"/>
              </a:rPr>
              <a:t>–</a:t>
            </a:r>
            <a:r>
              <a:rPr sz="2100" spc="25" dirty="0">
                <a:latin typeface="Malgun Gothic"/>
                <a:cs typeface="Malgun Gothic"/>
              </a:rPr>
              <a:t> </a:t>
            </a:r>
            <a:r>
              <a:rPr sz="21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algun Gothic"/>
                <a:cs typeface="Malgun Gothic"/>
                <a:hlinkClick r:id="rId3"/>
              </a:rPr>
              <a:t>http://dell-ui-eipt.azurewebsites.net/#/</a:t>
            </a:r>
            <a:endParaRPr sz="21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2090" y="6486977"/>
            <a:ext cx="3108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Copyrightⓒ</a:t>
            </a:r>
            <a:r>
              <a:rPr sz="9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SCG Solutions</a:t>
            </a:r>
            <a:r>
              <a:rPr sz="9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Co.,</a:t>
            </a:r>
            <a:r>
              <a:rPr sz="9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Ltd.</a:t>
            </a:r>
            <a:r>
              <a:rPr sz="9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All</a:t>
            </a:r>
            <a:r>
              <a:rPr sz="9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dirty="0">
                <a:solidFill>
                  <a:srgbClr val="FFFFFF"/>
                </a:solidFill>
                <a:latin typeface="Malgun Gothic"/>
                <a:cs typeface="Malgun Gothic"/>
              </a:rPr>
              <a:t>Rights</a:t>
            </a:r>
            <a:r>
              <a:rPr sz="9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Malgun Gothic"/>
                <a:cs typeface="Malgun Gothic"/>
              </a:rPr>
              <a:t>Reserved.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1028" y="3028442"/>
            <a:ext cx="36029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THANK</a:t>
            </a:r>
            <a:r>
              <a:rPr sz="4500" spc="-10" dirty="0"/>
              <a:t> </a:t>
            </a:r>
            <a:r>
              <a:rPr sz="4500" spc="-25" dirty="0"/>
              <a:t>YOU!</a:t>
            </a:r>
            <a:endParaRPr sz="4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510C67C-7B35-9A85-168F-76A2A8DF3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295400"/>
            <a:ext cx="678261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510C0-2C11-400D-6772-7D804B261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04" y="2971800"/>
            <a:ext cx="674189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2">
            <a:extLst>
              <a:ext uri="{FF2B5EF4-FFF2-40B4-BE49-F238E27FC236}">
                <a16:creationId xmlns:a16="http://schemas.microsoft.com/office/drawing/2014/main" id="{18E6FA31-138C-5E2E-7976-048EF36F7030}"/>
              </a:ext>
            </a:extLst>
          </p:cNvPr>
          <p:cNvSpPr txBox="1"/>
          <p:nvPr/>
        </p:nvSpPr>
        <p:spPr>
          <a:xfrm>
            <a:off x="5546510" y="4395655"/>
            <a:ext cx="4053840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latin typeface="WenQuanYi Micro Hei Mono"/>
                <a:cs typeface="WenQuanYi Micro Hei Mono"/>
              </a:rPr>
              <a:t>초기</a:t>
            </a:r>
            <a:r>
              <a:rPr lang="en-US" sz="1800" dirty="0">
                <a:latin typeface="WenQuanYi Micro Hei Mono"/>
                <a:cs typeface="WenQuanYi Micro Hei Mono"/>
              </a:rPr>
              <a:t> </a:t>
            </a:r>
            <a:r>
              <a:rPr lang="ko-KR" altLang="en-US" sz="1800" dirty="0">
                <a:latin typeface="WenQuanYi Micro Hei Mono"/>
                <a:cs typeface="WenQuanYi Micro Hei Mono"/>
              </a:rPr>
              <a:t>설정</a:t>
            </a:r>
            <a:r>
              <a:rPr sz="1800" dirty="0">
                <a:latin typeface="WenQuanYi Micro Hei Mono"/>
                <a:cs typeface="WenQuanYi Micro Hei Mono"/>
              </a:rPr>
              <a:t>시</a:t>
            </a:r>
          </a:p>
          <a:p>
            <a:pPr marL="12700">
              <a:lnSpc>
                <a:spcPct val="100000"/>
              </a:lnSpc>
            </a:pPr>
            <a:r>
              <a:rPr sz="1800" spc="-55" dirty="0">
                <a:latin typeface="Noto Sans CJK HK"/>
                <a:cs typeface="Noto Sans CJK HK"/>
              </a:rPr>
              <a:t>User </a:t>
            </a:r>
            <a:r>
              <a:rPr lang="en-US" spc="5" dirty="0">
                <a:latin typeface="Noto Sans CJK HK"/>
                <a:cs typeface="Noto Sans CJK HK"/>
              </a:rPr>
              <a:t>/</a:t>
            </a:r>
            <a:r>
              <a:rPr sz="1800" spc="5" dirty="0">
                <a:latin typeface="Noto Sans CJK HK"/>
                <a:cs typeface="Noto Sans CJK HK"/>
              </a:rPr>
              <a:t> </a:t>
            </a:r>
            <a:r>
              <a:rPr sz="1800" spc="-80" dirty="0">
                <a:latin typeface="Noto Sans CJK HK"/>
                <a:cs typeface="Noto Sans CJK HK"/>
              </a:rPr>
              <a:t>Password</a:t>
            </a:r>
            <a:r>
              <a:rPr sz="1800" spc="-40" dirty="0">
                <a:latin typeface="Noto Sans CJK HK"/>
                <a:cs typeface="Noto Sans CJK HK"/>
              </a:rPr>
              <a:t> </a:t>
            </a:r>
            <a:r>
              <a:rPr sz="1800" dirty="0">
                <a:latin typeface="WenQuanYi Micro Hei Mono"/>
                <a:cs typeface="WenQuanYi Micro Hei Mono"/>
              </a:rPr>
              <a:t>설정</a:t>
            </a:r>
          </a:p>
          <a:p>
            <a:pPr marL="160020" indent="-147955">
              <a:lnSpc>
                <a:spcPct val="100000"/>
              </a:lnSpc>
              <a:spcBef>
                <a:spcPts val="10"/>
              </a:spcBef>
              <a:buChar char="*"/>
              <a:tabLst>
                <a:tab pos="160655" algn="l"/>
              </a:tabLst>
            </a:pPr>
            <a:r>
              <a:rPr sz="1500" spc="-15" dirty="0">
                <a:solidFill>
                  <a:srgbClr val="FF0000"/>
                </a:solidFill>
                <a:latin typeface="Noto Sans CJK HK"/>
                <a:cs typeface="Noto Sans CJK HK"/>
              </a:rPr>
              <a:t>GUI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한국어 선택</a:t>
            </a:r>
            <a:r>
              <a:rPr sz="1500" spc="-585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가능</a:t>
            </a:r>
            <a:endParaRPr sz="1500" dirty="0">
              <a:latin typeface="WenQuanYi Micro Hei Mono"/>
              <a:cs typeface="WenQuanYi Micro Hei Mono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FF0000"/>
              </a:buClr>
              <a:buFont typeface="Noto Sans CJK HK"/>
              <a:buChar char="*"/>
            </a:pPr>
            <a:endParaRPr sz="1050" dirty="0">
              <a:latin typeface="WenQuanYi Micro Hei Mono"/>
              <a:cs typeface="WenQuanYi Micro Hei Mono"/>
            </a:endParaRPr>
          </a:p>
          <a:p>
            <a:pPr marL="144780" marR="5080" indent="-132715">
              <a:lnSpc>
                <a:spcPct val="100000"/>
              </a:lnSpc>
              <a:buChar char="*"/>
              <a:tabLst>
                <a:tab pos="160655" algn="l"/>
              </a:tabLst>
            </a:pPr>
            <a:r>
              <a:rPr sz="1500" spc="-70" dirty="0">
                <a:solidFill>
                  <a:srgbClr val="FF0000"/>
                </a:solidFill>
                <a:latin typeface="Noto Sans CJK HK"/>
                <a:cs typeface="Noto Sans CJK HK"/>
              </a:rPr>
              <a:t>Password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설정시 </a:t>
            </a:r>
            <a:r>
              <a:rPr sz="1500" spc="-25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대문자</a:t>
            </a:r>
            <a:r>
              <a:rPr sz="1500" spc="-25" dirty="0">
                <a:solidFill>
                  <a:srgbClr val="FF0000"/>
                </a:solidFill>
                <a:latin typeface="Noto Sans CJK HK"/>
                <a:cs typeface="Noto Sans CJK HK"/>
              </a:rPr>
              <a:t>, </a:t>
            </a:r>
            <a:r>
              <a:rPr sz="1500" spc="-2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특수문자</a:t>
            </a:r>
            <a:r>
              <a:rPr sz="1500" spc="-20" dirty="0">
                <a:solidFill>
                  <a:srgbClr val="FF0000"/>
                </a:solidFill>
                <a:latin typeface="Noto Sans CJK HK"/>
                <a:cs typeface="Noto Sans CJK HK"/>
              </a:rPr>
              <a:t>,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숫자</a:t>
            </a:r>
            <a:r>
              <a:rPr sz="1500" spc="-75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r>
              <a:rPr sz="1500" dirty="0" err="1">
                <a:solidFill>
                  <a:srgbClr val="FF0000"/>
                </a:solidFill>
                <a:latin typeface="WenQuanYi Micro Hei Mono"/>
                <a:cs typeface="WenQuanYi Micro Hei Mono"/>
              </a:rPr>
              <a:t>필수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endParaRPr lang="en-US" sz="1500" dirty="0">
              <a:solidFill>
                <a:srgbClr val="FF0000"/>
              </a:solidFill>
              <a:latin typeface="WenQuanYi Micro Hei Mono"/>
              <a:cs typeface="WenQuanYi Micro Hei Mono"/>
            </a:endParaRPr>
          </a:p>
          <a:p>
            <a:pPr marL="144780" marR="5080" indent="-132715">
              <a:lnSpc>
                <a:spcPct val="100000"/>
              </a:lnSpc>
              <a:buChar char="*"/>
              <a:tabLst>
                <a:tab pos="160655" algn="l"/>
              </a:tabLst>
            </a:pPr>
            <a:r>
              <a:rPr sz="1500" dirty="0" err="1">
                <a:solidFill>
                  <a:srgbClr val="FF0000"/>
                </a:solidFill>
                <a:latin typeface="WenQuanYi Micro Hei Mono"/>
                <a:cs typeface="WenQuanYi Micro Hei Mono"/>
              </a:rPr>
              <a:t>최소</a:t>
            </a:r>
            <a:r>
              <a:rPr sz="1500" spc="-38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Noto Sans CJK HK"/>
                <a:cs typeface="Noto Sans CJK HK"/>
              </a:rPr>
              <a:t>8</a:t>
            </a:r>
            <a:r>
              <a:rPr sz="1500" spc="-5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자리</a:t>
            </a:r>
            <a:r>
              <a:rPr sz="1500" spc="-38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이상</a:t>
            </a:r>
            <a:r>
              <a:rPr sz="1500" spc="-375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 </a:t>
            </a:r>
            <a:r>
              <a:rPr sz="1500" dirty="0">
                <a:solidFill>
                  <a:srgbClr val="FF0000"/>
                </a:solidFill>
                <a:latin typeface="WenQuanYi Micro Hei Mono"/>
                <a:cs typeface="WenQuanYi Micro Hei Mono"/>
              </a:rPr>
              <a:t>지정</a:t>
            </a:r>
            <a:endParaRPr sz="1500" dirty="0">
              <a:latin typeface="WenQuanYi Micro Hei Mono"/>
              <a:cs typeface="WenQuanYi Micro Hei Mono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F1E6314-A994-73BE-2F12-E8A48D5F2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475" y="239713"/>
            <a:ext cx="67405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Dell</a:t>
            </a:r>
            <a:r>
              <a:rPr spc="-45" dirty="0"/>
              <a:t> </a:t>
            </a:r>
            <a:r>
              <a:rPr spc="-10" dirty="0"/>
              <a:t>Technologies</a:t>
            </a:r>
            <a:r>
              <a:rPr spc="-35" dirty="0"/>
              <a:t> </a:t>
            </a:r>
            <a:r>
              <a:rPr spc="-10" dirty="0" err="1"/>
              <a:t>PowerVault</a:t>
            </a:r>
            <a:r>
              <a:rPr spc="-50" dirty="0"/>
              <a:t> </a:t>
            </a:r>
            <a:r>
              <a:rPr dirty="0"/>
              <a:t>ME</a:t>
            </a:r>
            <a:r>
              <a:rPr lang="en-US" dirty="0"/>
              <a:t>5</a:t>
            </a:r>
            <a:r>
              <a:rPr spc="-80" dirty="0"/>
              <a:t> </a:t>
            </a:r>
            <a:r>
              <a:rPr dirty="0"/>
              <a:t>Series</a:t>
            </a:r>
            <a:r>
              <a:rPr spc="-35" dirty="0"/>
              <a:t> </a:t>
            </a:r>
            <a:r>
              <a:rPr spc="-25" dirty="0"/>
              <a:t>구성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30156E6-533C-F488-A903-C4ADC62712A2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초기 </a:t>
            </a:r>
            <a:r>
              <a:rPr lang="ko-KR" altLang="en-US" sz="1400" dirty="0" err="1">
                <a:latin typeface="Malgun Gothic"/>
                <a:cs typeface="Malgun Gothic"/>
              </a:rPr>
              <a:t>접속시</a:t>
            </a:r>
            <a:r>
              <a:rPr lang="ko-KR" altLang="en-US" sz="1400" dirty="0">
                <a:latin typeface="Malgun Gothic"/>
                <a:cs typeface="Malgun Gothic"/>
              </a:rPr>
              <a:t> 구성화면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5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8D24-444B-9A15-1300-65BE65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6A96F5A-2E5A-6E45-F9AB-9A31E645BAE8}"/>
              </a:ext>
            </a:extLst>
          </p:cNvPr>
          <p:cNvSpPr txBox="1"/>
          <p:nvPr/>
        </p:nvSpPr>
        <p:spPr>
          <a:xfrm>
            <a:off x="240254" y="855919"/>
            <a:ext cx="913234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첫 </a:t>
            </a:r>
            <a:r>
              <a:rPr lang="ko-KR" altLang="en-US" sz="1400" dirty="0" err="1">
                <a:latin typeface="Malgun Gothic"/>
                <a:cs typeface="Malgun Gothic"/>
              </a:rPr>
              <a:t>로그인시</a:t>
            </a:r>
            <a:r>
              <a:rPr lang="ko-KR" altLang="en-US" sz="1400" dirty="0">
                <a:latin typeface="Malgun Gothic"/>
                <a:cs typeface="Malgun Gothic"/>
              </a:rPr>
              <a:t> 최신 펌웨어 버전 확인 </a:t>
            </a:r>
            <a:r>
              <a:rPr lang="en-US" altLang="ko-KR" sz="1400" dirty="0">
                <a:latin typeface="Malgun Gothic"/>
                <a:cs typeface="Malgun Gothic"/>
              </a:rPr>
              <a:t>(</a:t>
            </a:r>
            <a:r>
              <a:rPr lang="ko-KR" altLang="en-US" sz="1400" dirty="0">
                <a:latin typeface="Malgun Gothic"/>
                <a:cs typeface="Malgun Gothic"/>
              </a:rPr>
              <a:t>델 홈페이지에서 </a:t>
            </a:r>
            <a:r>
              <a:rPr lang="ko-KR" altLang="en-US" sz="1400" dirty="0" err="1">
                <a:latin typeface="Malgun Gothic"/>
                <a:cs typeface="Malgun Gothic"/>
              </a:rPr>
              <a:t>최신버젼</a:t>
            </a:r>
            <a:r>
              <a:rPr lang="ko-KR" altLang="en-US" sz="1400" dirty="0">
                <a:latin typeface="Malgun Gothic"/>
                <a:cs typeface="Malgun Gothic"/>
              </a:rPr>
              <a:t> 확인 가능</a:t>
            </a:r>
            <a:r>
              <a:rPr lang="en-US" altLang="ko-KR" sz="1400" dirty="0">
                <a:latin typeface="Malgun Gothic"/>
                <a:cs typeface="Malgun Gothic"/>
              </a:rPr>
              <a:t>) </a:t>
            </a:r>
            <a:r>
              <a:rPr lang="en-US" altLang="ko-KR" sz="1400" dirty="0">
                <a:latin typeface="Malgun Gothic"/>
                <a:cs typeface="Malgun Gothic"/>
                <a:hlinkClick r:id="rId2"/>
              </a:rPr>
              <a:t>https://www.dell.com/support/home/ko-kr/product-support/product/powervault-me5012/drivers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CB0428-3860-1CC1-4007-3F58B43B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40" y="1512922"/>
            <a:ext cx="8147573" cy="48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5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AE49-41C7-9881-A9C2-1D90787C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1251F-DFE3-8DB8-E180-BE880524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332115"/>
            <a:ext cx="6183637" cy="4484134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A7D9732B-B01B-E2AC-14BC-98A8D7C3423E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400" dirty="0">
                <a:latin typeface="Malgun Gothic"/>
                <a:cs typeface="Malgun Gothic"/>
              </a:rPr>
              <a:t>ME5</a:t>
            </a:r>
            <a:r>
              <a:rPr lang="ko-KR" altLang="en-US" sz="1400" dirty="0">
                <a:latin typeface="Malgun Gothic"/>
                <a:cs typeface="Malgun Gothic"/>
              </a:rPr>
              <a:t>를 완전히 구성하기 위해 완료해야 할 몇 가지 구성 단계 진행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815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48B8-F4F1-E87F-AD98-5E6B79F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4A86F8-8114-3943-9C62-D5916DAF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5" y="1358779"/>
            <a:ext cx="5941723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C8EE-E885-FC81-C466-71F313CD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00200"/>
            <a:ext cx="6063211" cy="4519848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9A4A4778-CCC8-8DB1-9BF1-C704C2342DA6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네트워크 설정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4B757E-D04F-56CA-6280-A29FD131F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06" y="2889436"/>
            <a:ext cx="5400069" cy="37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48B8-F4F1-E87F-AD98-5E6B79F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A4A4778-CCC8-8DB1-9BF1-C704C2342DA6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날자 및 시간 설정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9940F-2936-B97E-3969-4A579EC5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323453"/>
            <a:ext cx="5029200" cy="42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48B8-F4F1-E87F-AD98-5E6B79F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6" y="239300"/>
            <a:ext cx="6740525" cy="369332"/>
          </a:xfrm>
        </p:spPr>
        <p:txBody>
          <a:bodyPr/>
          <a:lstStyle/>
          <a:p>
            <a:r>
              <a:rPr lang="en-US" altLang="ko-KR" dirty="0"/>
              <a:t>Dell</a:t>
            </a:r>
            <a:r>
              <a:rPr lang="en-US" altLang="ko-KR" spc="-45" dirty="0"/>
              <a:t> </a:t>
            </a:r>
            <a:r>
              <a:rPr lang="en-US" altLang="ko-KR" spc="-10" dirty="0"/>
              <a:t>Technologies</a:t>
            </a:r>
            <a:r>
              <a:rPr lang="en-US" altLang="ko-KR" spc="-35" dirty="0"/>
              <a:t> </a:t>
            </a:r>
            <a:r>
              <a:rPr lang="en-US" altLang="ko-KR" spc="-10" dirty="0" err="1"/>
              <a:t>PowerVault</a:t>
            </a:r>
            <a:r>
              <a:rPr lang="en-US" altLang="ko-KR" spc="-50" dirty="0"/>
              <a:t> </a:t>
            </a:r>
            <a:r>
              <a:rPr lang="en-US" altLang="ko-KR" dirty="0"/>
              <a:t>ME5</a:t>
            </a:r>
            <a:r>
              <a:rPr lang="en-US" altLang="ko-KR" spc="-80" dirty="0"/>
              <a:t> </a:t>
            </a:r>
            <a:r>
              <a:rPr lang="en-US" altLang="ko-KR" dirty="0"/>
              <a:t>Series</a:t>
            </a:r>
            <a:r>
              <a:rPr lang="en-US" altLang="ko-KR" spc="-35" dirty="0"/>
              <a:t> </a:t>
            </a:r>
            <a:r>
              <a:rPr lang="ko-KR" altLang="en-US" spc="-25" dirty="0"/>
              <a:t>구성</a:t>
            </a:r>
            <a:endParaRPr lang="ko-KR" altLang="en-US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A4A4778-CCC8-8DB1-9BF1-C704C2342DA6}"/>
              </a:ext>
            </a:extLst>
          </p:cNvPr>
          <p:cNvSpPr txBox="1"/>
          <p:nvPr/>
        </p:nvSpPr>
        <p:spPr>
          <a:xfrm>
            <a:off x="240254" y="855919"/>
            <a:ext cx="91323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dirty="0">
                <a:latin typeface="Malgun Gothic"/>
                <a:cs typeface="Malgun Gothic"/>
              </a:rPr>
              <a:t>사용자 설정</a:t>
            </a:r>
            <a:endParaRPr lang="en-US" altLang="ko-KR" sz="14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C4556-99BC-3903-C411-D77C34DC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" y="1219200"/>
            <a:ext cx="6299724" cy="4229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97721B-EB41-549F-0DBF-C4B2476C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7292233" cy="36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660</Words>
  <Application>Microsoft Office PowerPoint</Application>
  <PresentationFormat>A4 용지(210x297mm)</PresentationFormat>
  <Paragraphs>120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Noto Sans CJK HK</vt:lpstr>
      <vt:lpstr>WenQuanYi Micro Hei Mono</vt:lpstr>
      <vt:lpstr>Malgun Gothic</vt:lpstr>
      <vt:lpstr>Malgun Gothic</vt:lpstr>
      <vt:lpstr>Arial</vt:lpstr>
      <vt:lpstr>Calibri</vt:lpstr>
      <vt:lpstr>Office Theme</vt:lpstr>
      <vt:lpstr>DellEMC PowerVault ME5</vt:lpstr>
      <vt:lpstr>DellEMC  PowerVault ME5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 구성</vt:lpstr>
      <vt:lpstr>Dell Technologies PowerVault ME5 Series</vt:lpstr>
      <vt:lpstr>Dell Technologies PowerVault ME5 Series</vt:lpstr>
      <vt:lpstr>참고 사이트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보경</dc:creator>
  <cp:lastModifiedBy>승택 홍</cp:lastModifiedBy>
  <cp:revision>10</cp:revision>
  <dcterms:created xsi:type="dcterms:W3CDTF">2022-12-23T01:45:22Z</dcterms:created>
  <dcterms:modified xsi:type="dcterms:W3CDTF">2023-09-01T07:05:30Z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2022-01-24T00:00:00Z</vt:filetime>
  </property>
  <property fmtid="{D5CDD505-2E9C-101B-9397-08002B2CF9AE}" pid="3" name="Creator">
    <vt:lpwstr>PowerPoint용 Acrobat PDFMaker 21</vt:lpwstr>
  </property>
  <property fmtid="{D5CDD505-2E9C-101B-9397-08002B2CF9AE}" pid="4" name="LastSaved">
    <vt:filetime>2022-12-23T00:00:00Z</vt:filetime>
  </property>
  <property fmtid="{D5CDD505-2E9C-101B-9397-08002B2CF9AE}" pid="5" name="Producer">
    <vt:lpwstr>Adobe PDF Library 21.11.71</vt:lpwstr>
  </property>
</Properties>
</file>